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6.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 id="214748365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 id="319" r:id="rId71"/>
    <p:sldId id="320" r:id="rId72"/>
    <p:sldId id="321" r:id="rId73"/>
    <p:sldId id="322" r:id="rId74"/>
    <p:sldId id="323" r:id="rId75"/>
    <p:sldId id="324" r:id="rId76"/>
    <p:sldId id="325" r:id="rId77"/>
    <p:sldId id="326" r:id="rId78"/>
    <p:sldId id="327" r:id="rId79"/>
    <p:sldId id="328" r:id="rId80"/>
    <p:sldId id="329" r:id="rId81"/>
    <p:sldId id="330" r:id="rId82"/>
    <p:sldId id="331" r:id="rId83"/>
    <p:sldId id="332" r:id="rId84"/>
    <p:sldId id="333" r:id="rId85"/>
    <p:sldId id="334" r:id="rId86"/>
    <p:sldId id="335" r:id="rId87"/>
    <p:sldId id="336" r:id="rId88"/>
    <p:sldId id="337" r:id="rId89"/>
    <p:sldId id="338" r:id="rId90"/>
    <p:sldId id="339" r:id="rId91"/>
    <p:sldId id="340" r:id="rId92"/>
    <p:sldId id="341" r:id="rId93"/>
    <p:sldId id="342" r:id="rId94"/>
    <p:sldId id="343" r:id="rId95"/>
    <p:sldId id="344" r:id="rId96"/>
    <p:sldId id="345" r:id="rId97"/>
    <p:sldId id="346" r:id="rId98"/>
    <p:sldId id="347" r:id="rId99"/>
    <p:sldId id="348" r:id="rId100"/>
    <p:sldId id="349" r:id="rId101"/>
    <p:sldId id="350" r:id="rId102"/>
    <p:sldId id="351" r:id="rId103"/>
    <p:sldId id="352" r:id="rId104"/>
    <p:sldId id="353" r:id="rId105"/>
    <p:sldId id="354" r:id="rId106"/>
    <p:sldId id="355" r:id="rId107"/>
    <p:sldId id="356" r:id="rId108"/>
    <p:sldId id="357" r:id="rId109"/>
    <p:sldId id="358" r:id="rId110"/>
    <p:sldId id="359" r:id="rId111"/>
    <p:sldId id="360" r:id="rId112"/>
    <p:sldId id="361" r:id="rId113"/>
    <p:sldId id="362" r:id="rId114"/>
    <p:sldId id="363" r:id="rId115"/>
    <p:sldId id="364" r:id="rId116"/>
    <p:sldId id="365" r:id="rId117"/>
    <p:sldId id="366" r:id="rId118"/>
    <p:sldId id="367" r:id="rId119"/>
    <p:sldId id="368" r:id="rId120"/>
    <p:sldId id="369" r:id="rId121"/>
    <p:sldId id="370" r:id="rId122"/>
  </p:sldIdLst>
  <p:sldSz cy="6858000" cx="9144000"/>
  <p:notesSz cx="6858000" cy="9144000"/>
  <p:embeddedFontLst>
    <p:embeddedFont>
      <p:font typeface="Constantia"/>
      <p:regular r:id="rId123"/>
      <p:bold r:id="rId124"/>
      <p:italic r:id="rId125"/>
      <p:boldItalic r:id="rId126"/>
    </p:embeddedFont>
    <p:embeddedFont>
      <p:font typeface="Nunito"/>
      <p:regular r:id="rId127"/>
      <p:bold r:id="rId128"/>
      <p:italic r:id="rId129"/>
      <p:boldItalic r:id="rId130"/>
    </p:embeddedFont>
    <p:embeddedFont>
      <p:font typeface="Arial Black"/>
      <p:regular r:id="rId131"/>
    </p:embeddedFont>
    <p:embeddedFont>
      <p:font typeface="Roboto Mono"/>
      <p:regular r:id="rId132"/>
      <p:bold r:id="rId133"/>
      <p:italic r:id="rId134"/>
      <p:boldItalic r:id="rId1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136" roundtripDataSignature="AMtx7mjtTuP9WLhlTEmJELC4h19ODQciP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092457B-BAAC-4B4F-8ADB-0F82CDF9F6C0}">
  <a:tblStyle styleId="{3092457B-BAAC-4B4F-8ADB-0F82CDF9F6C0}" styleName="Table_0">
    <a:wholeTbl>
      <a:tcTxStyle b="off" i="off">
        <a:font>
          <a:latin typeface="Constantia"/>
          <a:ea typeface="Constantia"/>
          <a:cs typeface="Constantia"/>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EBF5"/>
          </a:solidFill>
        </a:fill>
      </a:tcStyle>
    </a:wholeTbl>
    <a:band1H>
      <a:tcTxStyle/>
      <a:tcStyle>
        <a:fill>
          <a:solidFill>
            <a:srgbClr val="CAD4EA"/>
          </a:solidFill>
        </a:fill>
      </a:tcStyle>
    </a:band1H>
    <a:band2H>
      <a:tcTxStyle/>
    </a:band2H>
    <a:band1V>
      <a:tcTxStyle/>
      <a:tcStyle>
        <a:fill>
          <a:solidFill>
            <a:srgbClr val="CAD4EA"/>
          </a:solidFill>
        </a:fill>
      </a:tcStyle>
    </a:band1V>
    <a:band2V>
      <a:tcTxStyle/>
    </a:band2V>
    <a:lastCol>
      <a:tcTxStyle b="on" i="off">
        <a:font>
          <a:latin typeface="Constantia"/>
          <a:ea typeface="Constantia"/>
          <a:cs typeface="Constantia"/>
        </a:font>
        <a:schemeClr val="lt1"/>
      </a:tcTxStyle>
      <a:tcStyle>
        <a:fill>
          <a:solidFill>
            <a:schemeClr val="accent1"/>
          </a:solidFill>
        </a:fill>
      </a:tcStyle>
    </a:lastCol>
    <a:firstCol>
      <a:tcTxStyle b="on" i="off">
        <a:font>
          <a:latin typeface="Constantia"/>
          <a:ea typeface="Constantia"/>
          <a:cs typeface="Constantia"/>
        </a:font>
        <a:schemeClr val="lt1"/>
      </a:tcTxStyle>
      <a:tcStyle>
        <a:fill>
          <a:solidFill>
            <a:schemeClr val="accent1"/>
          </a:solidFill>
        </a:fill>
      </a:tcStyle>
    </a:firstCol>
    <a:lastRow>
      <a:tcTxStyle b="on" i="off">
        <a:font>
          <a:latin typeface="Constantia"/>
          <a:ea typeface="Constantia"/>
          <a:cs typeface="Constantia"/>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onstantia"/>
          <a:ea typeface="Constantia"/>
          <a:cs typeface="Constantia"/>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2DA646FA-A761-425A-9025-DE5FBA9C38FE}"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37E13539-FAEA-4D49-BD2A-BE8E9E14B837}" styleName="Table_2">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07" Type="http://schemas.openxmlformats.org/officeDocument/2006/relationships/slide" Target="slides/slide100.xml"/><Relationship Id="rId106" Type="http://schemas.openxmlformats.org/officeDocument/2006/relationships/slide" Target="slides/slide99.xml"/><Relationship Id="rId105" Type="http://schemas.openxmlformats.org/officeDocument/2006/relationships/slide" Target="slides/slide98.xml"/><Relationship Id="rId104" Type="http://schemas.openxmlformats.org/officeDocument/2006/relationships/slide" Target="slides/slide97.xml"/><Relationship Id="rId109" Type="http://schemas.openxmlformats.org/officeDocument/2006/relationships/slide" Target="slides/slide102.xml"/><Relationship Id="rId108" Type="http://schemas.openxmlformats.org/officeDocument/2006/relationships/slide" Target="slides/slide101.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103" Type="http://schemas.openxmlformats.org/officeDocument/2006/relationships/slide" Target="slides/slide96.xml"/><Relationship Id="rId102" Type="http://schemas.openxmlformats.org/officeDocument/2006/relationships/slide" Target="slides/slide95.xml"/><Relationship Id="rId101" Type="http://schemas.openxmlformats.org/officeDocument/2006/relationships/slide" Target="slides/slide94.xml"/><Relationship Id="rId100" Type="http://schemas.openxmlformats.org/officeDocument/2006/relationships/slide" Target="slides/slide93.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29" Type="http://schemas.openxmlformats.org/officeDocument/2006/relationships/font" Target="fonts/Nunito-italic.fntdata"/><Relationship Id="rId128" Type="http://schemas.openxmlformats.org/officeDocument/2006/relationships/font" Target="fonts/Nunito-bold.fntdata"/><Relationship Id="rId127" Type="http://schemas.openxmlformats.org/officeDocument/2006/relationships/font" Target="fonts/Nunito-regular.fntdata"/><Relationship Id="rId126" Type="http://schemas.openxmlformats.org/officeDocument/2006/relationships/font" Target="fonts/Constantia-boldItalic.fntdata"/><Relationship Id="rId26" Type="http://schemas.openxmlformats.org/officeDocument/2006/relationships/slide" Target="slides/slide19.xml"/><Relationship Id="rId121" Type="http://schemas.openxmlformats.org/officeDocument/2006/relationships/slide" Target="slides/slide114.xml"/><Relationship Id="rId25" Type="http://schemas.openxmlformats.org/officeDocument/2006/relationships/slide" Target="slides/slide18.xml"/><Relationship Id="rId120" Type="http://schemas.openxmlformats.org/officeDocument/2006/relationships/slide" Target="slides/slide113.xml"/><Relationship Id="rId28" Type="http://schemas.openxmlformats.org/officeDocument/2006/relationships/slide" Target="slides/slide21.xml"/><Relationship Id="rId27" Type="http://schemas.openxmlformats.org/officeDocument/2006/relationships/slide" Target="slides/slide20.xml"/><Relationship Id="rId125" Type="http://schemas.openxmlformats.org/officeDocument/2006/relationships/font" Target="fonts/Constantia-italic.fntdata"/><Relationship Id="rId29" Type="http://schemas.openxmlformats.org/officeDocument/2006/relationships/slide" Target="slides/slide22.xml"/><Relationship Id="rId124" Type="http://schemas.openxmlformats.org/officeDocument/2006/relationships/font" Target="fonts/Constantia-bold.fntdata"/><Relationship Id="rId123" Type="http://schemas.openxmlformats.org/officeDocument/2006/relationships/font" Target="fonts/Constantia-regular.fntdata"/><Relationship Id="rId122" Type="http://schemas.openxmlformats.org/officeDocument/2006/relationships/slide" Target="slides/slide115.xml"/><Relationship Id="rId95" Type="http://schemas.openxmlformats.org/officeDocument/2006/relationships/slide" Target="slides/slide88.xml"/><Relationship Id="rId94" Type="http://schemas.openxmlformats.org/officeDocument/2006/relationships/slide" Target="slides/slide87.xml"/><Relationship Id="rId97" Type="http://schemas.openxmlformats.org/officeDocument/2006/relationships/slide" Target="slides/slide90.xml"/><Relationship Id="rId96" Type="http://schemas.openxmlformats.org/officeDocument/2006/relationships/slide" Target="slides/slide89.xml"/><Relationship Id="rId11" Type="http://schemas.openxmlformats.org/officeDocument/2006/relationships/slide" Target="slides/slide4.xml"/><Relationship Id="rId99" Type="http://schemas.openxmlformats.org/officeDocument/2006/relationships/slide" Target="slides/slide92.xml"/><Relationship Id="rId10" Type="http://schemas.openxmlformats.org/officeDocument/2006/relationships/slide" Target="slides/slide3.xml"/><Relationship Id="rId98" Type="http://schemas.openxmlformats.org/officeDocument/2006/relationships/slide" Target="slides/slide91.xml"/><Relationship Id="rId13" Type="http://schemas.openxmlformats.org/officeDocument/2006/relationships/slide" Target="slides/slide6.xml"/><Relationship Id="rId12" Type="http://schemas.openxmlformats.org/officeDocument/2006/relationships/slide" Target="slides/slide5.xml"/><Relationship Id="rId91" Type="http://schemas.openxmlformats.org/officeDocument/2006/relationships/slide" Target="slides/slide84.xml"/><Relationship Id="rId90" Type="http://schemas.openxmlformats.org/officeDocument/2006/relationships/slide" Target="slides/slide83.xml"/><Relationship Id="rId93" Type="http://schemas.openxmlformats.org/officeDocument/2006/relationships/slide" Target="slides/slide86.xml"/><Relationship Id="rId92" Type="http://schemas.openxmlformats.org/officeDocument/2006/relationships/slide" Target="slides/slide85.xml"/><Relationship Id="rId118" Type="http://schemas.openxmlformats.org/officeDocument/2006/relationships/slide" Target="slides/slide111.xml"/><Relationship Id="rId117" Type="http://schemas.openxmlformats.org/officeDocument/2006/relationships/slide" Target="slides/slide110.xml"/><Relationship Id="rId116" Type="http://schemas.openxmlformats.org/officeDocument/2006/relationships/slide" Target="slides/slide109.xml"/><Relationship Id="rId115" Type="http://schemas.openxmlformats.org/officeDocument/2006/relationships/slide" Target="slides/slide108.xml"/><Relationship Id="rId119" Type="http://schemas.openxmlformats.org/officeDocument/2006/relationships/slide" Target="slides/slide112.xml"/><Relationship Id="rId15" Type="http://schemas.openxmlformats.org/officeDocument/2006/relationships/slide" Target="slides/slide8.xml"/><Relationship Id="rId110" Type="http://schemas.openxmlformats.org/officeDocument/2006/relationships/slide" Target="slides/slide103.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14" Type="http://schemas.openxmlformats.org/officeDocument/2006/relationships/slide" Target="slides/slide107.xml"/><Relationship Id="rId18" Type="http://schemas.openxmlformats.org/officeDocument/2006/relationships/slide" Target="slides/slide11.xml"/><Relationship Id="rId113" Type="http://schemas.openxmlformats.org/officeDocument/2006/relationships/slide" Target="slides/slide106.xml"/><Relationship Id="rId112" Type="http://schemas.openxmlformats.org/officeDocument/2006/relationships/slide" Target="slides/slide105.xml"/><Relationship Id="rId111" Type="http://schemas.openxmlformats.org/officeDocument/2006/relationships/slide" Target="slides/slide104.xml"/><Relationship Id="rId84" Type="http://schemas.openxmlformats.org/officeDocument/2006/relationships/slide" Target="slides/slide77.xml"/><Relationship Id="rId83" Type="http://schemas.openxmlformats.org/officeDocument/2006/relationships/slide" Target="slides/slide76.xml"/><Relationship Id="rId86" Type="http://schemas.openxmlformats.org/officeDocument/2006/relationships/slide" Target="slides/slide79.xml"/><Relationship Id="rId85" Type="http://schemas.openxmlformats.org/officeDocument/2006/relationships/slide" Target="slides/slide78.xml"/><Relationship Id="rId88" Type="http://schemas.openxmlformats.org/officeDocument/2006/relationships/slide" Target="slides/slide81.xml"/><Relationship Id="rId87" Type="http://schemas.openxmlformats.org/officeDocument/2006/relationships/slide" Target="slides/slide80.xml"/><Relationship Id="rId89" Type="http://schemas.openxmlformats.org/officeDocument/2006/relationships/slide" Target="slides/slide82.xml"/><Relationship Id="rId80" Type="http://schemas.openxmlformats.org/officeDocument/2006/relationships/slide" Target="slides/slide73.xml"/><Relationship Id="rId82" Type="http://schemas.openxmlformats.org/officeDocument/2006/relationships/slide" Target="slides/slide75.xml"/><Relationship Id="rId81" Type="http://schemas.openxmlformats.org/officeDocument/2006/relationships/slide" Target="slides/slide74.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slide" Target="slides/slide66.xml"/><Relationship Id="rId72" Type="http://schemas.openxmlformats.org/officeDocument/2006/relationships/slide" Target="slides/slide65.xml"/><Relationship Id="rId75" Type="http://schemas.openxmlformats.org/officeDocument/2006/relationships/slide" Target="slides/slide68.xml"/><Relationship Id="rId74" Type="http://schemas.openxmlformats.org/officeDocument/2006/relationships/slide" Target="slides/slide67.xml"/><Relationship Id="rId77" Type="http://schemas.openxmlformats.org/officeDocument/2006/relationships/slide" Target="slides/slide70.xml"/><Relationship Id="rId76" Type="http://schemas.openxmlformats.org/officeDocument/2006/relationships/slide" Target="slides/slide69.xml"/><Relationship Id="rId79" Type="http://schemas.openxmlformats.org/officeDocument/2006/relationships/slide" Target="slides/slide72.xml"/><Relationship Id="rId78" Type="http://schemas.openxmlformats.org/officeDocument/2006/relationships/slide" Target="slides/slide71.xml"/><Relationship Id="rId71" Type="http://schemas.openxmlformats.org/officeDocument/2006/relationships/slide" Target="slides/slide64.xml"/><Relationship Id="rId70" Type="http://schemas.openxmlformats.org/officeDocument/2006/relationships/slide" Target="slides/slide63.xml"/><Relationship Id="rId132" Type="http://schemas.openxmlformats.org/officeDocument/2006/relationships/font" Target="fonts/RobotoMono-regular.fntdata"/><Relationship Id="rId131" Type="http://schemas.openxmlformats.org/officeDocument/2006/relationships/font" Target="fonts/ArialBlack-regular.fntdata"/><Relationship Id="rId130" Type="http://schemas.openxmlformats.org/officeDocument/2006/relationships/font" Target="fonts/Nunito-boldItalic.fntdata"/><Relationship Id="rId136" Type="http://customschemas.google.com/relationships/presentationmetadata" Target="metadata"/><Relationship Id="rId135" Type="http://schemas.openxmlformats.org/officeDocument/2006/relationships/font" Target="fonts/RobotoMono-boldItalic.fntdata"/><Relationship Id="rId134" Type="http://schemas.openxmlformats.org/officeDocument/2006/relationships/font" Target="fonts/RobotoMono-italic.fntdata"/><Relationship Id="rId133" Type="http://schemas.openxmlformats.org/officeDocument/2006/relationships/font" Target="fonts/RobotoMono-bold.fntdata"/><Relationship Id="rId62" Type="http://schemas.openxmlformats.org/officeDocument/2006/relationships/slide" Target="slides/slide55.xml"/><Relationship Id="rId61" Type="http://schemas.openxmlformats.org/officeDocument/2006/relationships/slide" Target="slides/slide54.xml"/><Relationship Id="rId64" Type="http://schemas.openxmlformats.org/officeDocument/2006/relationships/slide" Target="slides/slide57.xml"/><Relationship Id="rId63" Type="http://schemas.openxmlformats.org/officeDocument/2006/relationships/slide" Target="slides/slide56.xml"/><Relationship Id="rId66" Type="http://schemas.openxmlformats.org/officeDocument/2006/relationships/slide" Target="slides/slide59.xml"/><Relationship Id="rId65" Type="http://schemas.openxmlformats.org/officeDocument/2006/relationships/slide" Target="slides/slide58.xml"/><Relationship Id="rId68" Type="http://schemas.openxmlformats.org/officeDocument/2006/relationships/slide" Target="slides/slide61.xml"/><Relationship Id="rId67" Type="http://schemas.openxmlformats.org/officeDocument/2006/relationships/slide" Target="slides/slide60.xml"/><Relationship Id="rId60" Type="http://schemas.openxmlformats.org/officeDocument/2006/relationships/slide" Target="slides/slide53.xml"/><Relationship Id="rId69" Type="http://schemas.openxmlformats.org/officeDocument/2006/relationships/slide" Target="slides/slide6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55" Type="http://schemas.openxmlformats.org/officeDocument/2006/relationships/slide" Target="slides/slide48.xml"/><Relationship Id="rId54" Type="http://schemas.openxmlformats.org/officeDocument/2006/relationships/slide" Target="slides/slide47.xml"/><Relationship Id="rId57" Type="http://schemas.openxmlformats.org/officeDocument/2006/relationships/slide" Target="slides/slide50.xml"/><Relationship Id="rId56" Type="http://schemas.openxmlformats.org/officeDocument/2006/relationships/slide" Target="slides/slide49.xml"/><Relationship Id="rId59" Type="http://schemas.openxmlformats.org/officeDocument/2006/relationships/slide" Target="slides/slide52.xml"/><Relationship Id="rId58"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2f3c3c152b_0_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2f3c3c152b_0_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g32f3c3c152b_0_1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 name="Shape 695"/>
        <p:cNvGrpSpPr/>
        <p:nvPr/>
      </p:nvGrpSpPr>
      <p:grpSpPr>
        <a:xfrm>
          <a:off x="0" y="0"/>
          <a:ext cx="0" cy="0"/>
          <a:chOff x="0" y="0"/>
          <a:chExt cx="0" cy="0"/>
        </a:xfrm>
      </p:grpSpPr>
      <p:sp>
        <p:nvSpPr>
          <p:cNvPr id="696" name="Google Shape;696;g35f149c0570_0_8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35f149c0570_0_8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8" name="Google Shape;698;g35f149c0570_0_8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35f149c0570_0_9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35f149c0570_0_9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04" name="Google Shape;704;g35f149c0570_0_9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35f149c0570_0_10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35f149c0570_0_10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0" name="Google Shape;710;g35f149c0570_0_10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35f149c0570_0_10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15" name="Google Shape;715;g35f149c0570_0_10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6" name="Google Shape;716;g35f149c0570_0_10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35f149c0570_0_1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35f149c0570_0_1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2" name="Google Shape;722;g35f149c0570_0_11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35f149c0570_0_1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35f149c0570_0_1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28" name="Google Shape;728;g35f149c0570_0_11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1" name="Shape 731"/>
        <p:cNvGrpSpPr/>
        <p:nvPr/>
      </p:nvGrpSpPr>
      <p:grpSpPr>
        <a:xfrm>
          <a:off x="0" y="0"/>
          <a:ext cx="0" cy="0"/>
          <a:chOff x="0" y="0"/>
          <a:chExt cx="0" cy="0"/>
        </a:xfrm>
      </p:grpSpPr>
      <p:sp>
        <p:nvSpPr>
          <p:cNvPr id="732" name="Google Shape;732;g35f149c0570_0_1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33" name="Google Shape;733;g35f149c0570_0_1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4" name="Google Shape;734;g35f149c0570_0_12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g35f149c0570_0_1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39" name="Google Shape;739;g35f149c0570_0_1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0" name="Google Shape;740;g35f149c0570_0_13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 name="Shape 743"/>
        <p:cNvGrpSpPr/>
        <p:nvPr/>
      </p:nvGrpSpPr>
      <p:grpSpPr>
        <a:xfrm>
          <a:off x="0" y="0"/>
          <a:ext cx="0" cy="0"/>
          <a:chOff x="0" y="0"/>
          <a:chExt cx="0" cy="0"/>
        </a:xfrm>
      </p:grpSpPr>
      <p:sp>
        <p:nvSpPr>
          <p:cNvPr id="744" name="Google Shape;744;g35fd61c89b1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45" name="Google Shape;745;g35fd61c89b1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46" name="Google Shape;746;g35fd61c89b1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35fd61c89b1_0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35fd61c89b1_0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53" name="Google Shape;753;g35fd61c89b1_0_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35fd61c89b1_0_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35fd61c89b1_0_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0" name="Google Shape;760;g35fd61c89b1_0_1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g35fd61c89b1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g35fd61c89b1_0_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6" name="Google Shape;766;g35fd61c89b1_0_2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9" name="Shape 769"/>
        <p:cNvGrpSpPr/>
        <p:nvPr/>
      </p:nvGrpSpPr>
      <p:grpSpPr>
        <a:xfrm>
          <a:off x="0" y="0"/>
          <a:ext cx="0" cy="0"/>
          <a:chOff x="0" y="0"/>
          <a:chExt cx="0" cy="0"/>
        </a:xfrm>
      </p:grpSpPr>
      <p:sp>
        <p:nvSpPr>
          <p:cNvPr id="770" name="Google Shape;770;g35fd61c89b1_0_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71" name="Google Shape;771;g35fd61c89b1_0_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2" name="Google Shape;772;g35fd61c89b1_0_3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35fd61c89b1_0_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35fd61c89b1_0_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8" name="Google Shape;778;g35fd61c89b1_0_3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1" name="Shape 781"/>
        <p:cNvGrpSpPr/>
        <p:nvPr/>
      </p:nvGrpSpPr>
      <p:grpSpPr>
        <a:xfrm>
          <a:off x="0" y="0"/>
          <a:ext cx="0" cy="0"/>
          <a:chOff x="0" y="0"/>
          <a:chExt cx="0" cy="0"/>
        </a:xfrm>
      </p:grpSpPr>
      <p:sp>
        <p:nvSpPr>
          <p:cNvPr id="782" name="Google Shape;782;g35fd61c89b1_0_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35fd61c89b1_0_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84" name="Google Shape;784;g35fd61c89b1_0_4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7" name="Shape 787"/>
        <p:cNvGrpSpPr/>
        <p:nvPr/>
      </p:nvGrpSpPr>
      <p:grpSpPr>
        <a:xfrm>
          <a:off x="0" y="0"/>
          <a:ext cx="0" cy="0"/>
          <a:chOff x="0" y="0"/>
          <a:chExt cx="0" cy="0"/>
        </a:xfrm>
      </p:grpSpPr>
      <p:sp>
        <p:nvSpPr>
          <p:cNvPr id="788" name="Google Shape;788;g35fd61c89b1_0_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89" name="Google Shape;789;g35fd61c89b1_0_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90" name="Google Shape;790;g35fd61c89b1_0_5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p1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1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2f8587d3e0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2f8587d3e0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g32f8587d3e0_0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2" name="Google Shape;212;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1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7" name="Google Shape;217;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2" name="Google Shape;222;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2f3c3c152b_0_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2f3c3c152b_0_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g32f3c3c152b_0_2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4" name="Google Shape;234;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9" name="Google Shape;239;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2f3c3c152b_0_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2f3c3c152b_0_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5" name="Google Shape;245;g32f3c3c152b_0_3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p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0" name="Google Shape;250;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p2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5" name="Google Shape;255;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35f149c0570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35f149c0570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g35f149c0570_0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p2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4" name="Google Shape;274;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4" name="Google Shape;124;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2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0" name="Google Shape;280;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2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p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7" name="Google Shape;297;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3" name="Google Shape;303;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p2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9" name="Google Shape;309;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p3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0" name="Google Shape;320;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p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 name="Google Shape;325;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p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 name="Google Shape;130;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4" name="Google Shape;344;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9" name="Google Shape;349;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3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 name="Google Shape;354;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p3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9" name="Google Shape;359;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p3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4" name="Google Shape;364;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30a79ca20f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30a79ca20f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1" name="Google Shape;371;g330a79ca20f_0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p4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7" name="Google Shape;377;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p4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2" name="Google Shape;382;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8" name="Google Shape;388;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32780aa220f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32780aa220f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4" name="Google Shape;394;g32780aa220f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32780aa220f_0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32780aa220f_0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0" name="Google Shape;400;g32780aa220f_0_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p4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6" name="Google Shape;406;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4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2" name="Google Shape;412;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4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7" name="Google Shape;417;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4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3" name="Google Shape;423;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4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8" name="Google Shape;428;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4" name="Google Shape;434;p4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5" name="Google Shape;435;p4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p4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0" name="Google Shape;440;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p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5" name="Google Shape;445;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p5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p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5" name="Google Shape;455;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p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1" name="Google Shape;461;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35d38d6539e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35d38d6539e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8" name="Google Shape;468;g35d38d6539e_0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5d38d6539e_0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35d38d6539e_0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4" name="Google Shape;474;g35d38d6539e_0_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35d46d7fbb3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35d46d7fbb3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0" name="Google Shape;480;g35d46d7fbb3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35d46d7fbb3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35d46d7fbb3_0_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7" name="Google Shape;487;g35d46d7fbb3_0_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 name="Shape 490"/>
        <p:cNvGrpSpPr/>
        <p:nvPr/>
      </p:nvGrpSpPr>
      <p:grpSpPr>
        <a:xfrm>
          <a:off x="0" y="0"/>
          <a:ext cx="0" cy="0"/>
          <a:chOff x="0" y="0"/>
          <a:chExt cx="0" cy="0"/>
        </a:xfrm>
      </p:grpSpPr>
      <p:sp>
        <p:nvSpPr>
          <p:cNvPr id="491" name="Google Shape;491;g35d46d7fbb3_0_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92" name="Google Shape;492;g35d46d7fbb3_0_2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3" name="Google Shape;493;g35d46d7fbb3_0_2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35d46d7fbb3_0_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35d46d7fbb3_0_2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9" name="Google Shape;499;g35d46d7fbb3_0_2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35d46d7fbb3_0_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35d46d7fbb3_0_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5" name="Google Shape;505;g35d46d7fbb3_0_3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35d46d7fbb3_0_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35d46d7fbb3_0_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1" name="Google Shape;511;g35d46d7fbb3_0_4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4" name="Shape 514"/>
        <p:cNvGrpSpPr/>
        <p:nvPr/>
      </p:nvGrpSpPr>
      <p:grpSpPr>
        <a:xfrm>
          <a:off x="0" y="0"/>
          <a:ext cx="0" cy="0"/>
          <a:chOff x="0" y="0"/>
          <a:chExt cx="0" cy="0"/>
        </a:xfrm>
      </p:grpSpPr>
      <p:sp>
        <p:nvSpPr>
          <p:cNvPr id="515" name="Google Shape;515;g35d46d7fbb3_0_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16" name="Google Shape;516;g35d46d7fbb3_0_4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7" name="Google Shape;517;g35d46d7fbb3_0_4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22" name="Google Shape;522;p5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3" name="Google Shape;523;p5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5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29" name="Google Shape;529;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p5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4" name="Google Shape;534;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p5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9" name="Google Shape;539;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4" name="Google Shape;544;p5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5" name="Google Shape;545;p5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p6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0" name="Google Shape;550;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3" name="Shape 553"/>
        <p:cNvGrpSpPr/>
        <p:nvPr/>
      </p:nvGrpSpPr>
      <p:grpSpPr>
        <a:xfrm>
          <a:off x="0" y="0"/>
          <a:ext cx="0" cy="0"/>
          <a:chOff x="0" y="0"/>
          <a:chExt cx="0" cy="0"/>
        </a:xfrm>
      </p:grpSpPr>
      <p:sp>
        <p:nvSpPr>
          <p:cNvPr id="554" name="Google Shape;554;p6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55" name="Google Shape;555;p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35f149c0570_0_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35f149c0570_0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2" name="Google Shape;562;g35f149c0570_0_1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32f3c3c152b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32f3c3c152b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g32f3c3c152b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35f149c0570_0_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35f149c0570_0_2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0" name="Google Shape;570;g35f149c0570_0_2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p6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7" name="Google Shape;577;p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p6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2" name="Google Shape;582;p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p6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88" name="Google Shape;588;p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p6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4" name="Google Shape;594;p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8" name="Shape 598"/>
        <p:cNvGrpSpPr/>
        <p:nvPr/>
      </p:nvGrpSpPr>
      <p:grpSpPr>
        <a:xfrm>
          <a:off x="0" y="0"/>
          <a:ext cx="0" cy="0"/>
          <a:chOff x="0" y="0"/>
          <a:chExt cx="0" cy="0"/>
        </a:xfrm>
      </p:grpSpPr>
      <p:sp>
        <p:nvSpPr>
          <p:cNvPr id="599" name="Google Shape;599;g35f149c0570_0_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00" name="Google Shape;600;g35f149c0570_0_4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1" name="Google Shape;601;g35f149c0570_0_4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p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7" name="Google Shape;607;p7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8" name="Google Shape;608;p7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p7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15" name="Google Shape;615;p7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8" name="Shape 618"/>
        <p:cNvGrpSpPr/>
        <p:nvPr/>
      </p:nvGrpSpPr>
      <p:grpSpPr>
        <a:xfrm>
          <a:off x="0" y="0"/>
          <a:ext cx="0" cy="0"/>
          <a:chOff x="0" y="0"/>
          <a:chExt cx="0" cy="0"/>
        </a:xfrm>
      </p:grpSpPr>
      <p:sp>
        <p:nvSpPr>
          <p:cNvPr id="619" name="Google Shape;619;p7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0" name="Google Shape;620;p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35f149c0570_0_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35f149c0570_0_3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8" name="Google Shape;628;g35f149c0570_0_3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2f3c3c152b_0_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2f3c3c152b_0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g32f3c3c152b_0_7: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2" name="Shape 632"/>
        <p:cNvGrpSpPr/>
        <p:nvPr/>
      </p:nvGrpSpPr>
      <p:grpSpPr>
        <a:xfrm>
          <a:off x="0" y="0"/>
          <a:ext cx="0" cy="0"/>
          <a:chOff x="0" y="0"/>
          <a:chExt cx="0" cy="0"/>
        </a:xfrm>
      </p:grpSpPr>
      <p:sp>
        <p:nvSpPr>
          <p:cNvPr id="633" name="Google Shape;633;p7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4" name="Google Shape;634;p7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p7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9" name="Google Shape;639;p7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35f149c0570_0_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35f149c0570_0_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46" name="Google Shape;646;g35f149c0570_0_5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35f149c0570_0_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35f149c0570_0_5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3" name="Google Shape;653;g35f149c0570_0_5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7" name="Shape 657"/>
        <p:cNvGrpSpPr/>
        <p:nvPr/>
      </p:nvGrpSpPr>
      <p:grpSpPr>
        <a:xfrm>
          <a:off x="0" y="0"/>
          <a:ext cx="0" cy="0"/>
          <a:chOff x="0" y="0"/>
          <a:chExt cx="0" cy="0"/>
        </a:xfrm>
      </p:grpSpPr>
      <p:sp>
        <p:nvSpPr>
          <p:cNvPr id="658" name="Google Shape;658;p7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9" name="Google Shape;659;p7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35f149c0570_0_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35f149c0570_0_6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67" name="Google Shape;667;g35f149c0570_0_69: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p7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73" name="Google Shape;673;p7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7" name="Shape 677"/>
        <p:cNvGrpSpPr/>
        <p:nvPr/>
      </p:nvGrpSpPr>
      <p:grpSpPr>
        <a:xfrm>
          <a:off x="0" y="0"/>
          <a:ext cx="0" cy="0"/>
          <a:chOff x="0" y="0"/>
          <a:chExt cx="0" cy="0"/>
        </a:xfrm>
      </p:grpSpPr>
      <p:sp>
        <p:nvSpPr>
          <p:cNvPr id="678" name="Google Shape;678;g35f149c0570_0_7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79" name="Google Shape;679;g35f149c0570_0_7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0" name="Google Shape;680;g35f149c0570_0_7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4" name="Shape 684"/>
        <p:cNvGrpSpPr/>
        <p:nvPr/>
      </p:nvGrpSpPr>
      <p:grpSpPr>
        <a:xfrm>
          <a:off x="0" y="0"/>
          <a:ext cx="0" cy="0"/>
          <a:chOff x="0" y="0"/>
          <a:chExt cx="0" cy="0"/>
        </a:xfrm>
      </p:grpSpPr>
      <p:sp>
        <p:nvSpPr>
          <p:cNvPr id="685" name="Google Shape;685;p7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86" name="Google Shape;686;p7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p7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2" name="Google Shape;692;p7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439FD7"/>
            </a:gs>
            <a:gs pos="25000">
              <a:srgbClr val="4397CA"/>
            </a:gs>
            <a:gs pos="100000">
              <a:srgbClr val="00466A"/>
            </a:gs>
          </a:gsLst>
          <a:path path="circle">
            <a:fillToRect b="50%" l="50%" r="50%" t="50%"/>
          </a:path>
          <a:tileRect/>
        </a:gradFill>
      </p:bgPr>
    </p:bg>
    <p:spTree>
      <p:nvGrpSpPr>
        <p:cNvPr id="20" name="Shape 20"/>
        <p:cNvGrpSpPr/>
        <p:nvPr/>
      </p:nvGrpSpPr>
      <p:grpSpPr>
        <a:xfrm>
          <a:off x="0" y="0"/>
          <a:ext cx="0" cy="0"/>
          <a:chOff x="0" y="0"/>
          <a:chExt cx="0" cy="0"/>
        </a:xfrm>
      </p:grpSpPr>
      <p:sp>
        <p:nvSpPr>
          <p:cNvPr id="21" name="Google Shape;21;p83"/>
          <p:cNvSpPr txBox="1"/>
          <p:nvPr>
            <p:ph type="ctrTitle"/>
          </p:nvPr>
        </p:nvSpPr>
        <p:spPr>
          <a:xfrm>
            <a:off x="533400" y="1371600"/>
            <a:ext cx="7851648" cy="1828800"/>
          </a:xfrm>
          <a:prstGeom prst="rect">
            <a:avLst/>
          </a:prstGeom>
          <a:noFill/>
          <a:ln>
            <a:noFill/>
          </a:ln>
        </p:spPr>
        <p:txBody>
          <a:bodyPr anchorCtr="0" anchor="b" bIns="0" lIns="0" spcFirstLastPara="1" rIns="18275" wrap="square" tIns="0">
            <a:normAutofit/>
          </a:bodyPr>
          <a:lstStyle>
            <a:lvl1pPr lvl="0" algn="r">
              <a:spcBef>
                <a:spcPts val="0"/>
              </a:spcBef>
              <a:spcAft>
                <a:spcPts val="0"/>
              </a:spcAft>
              <a:buClr>
                <a:srgbClr val="4CE0EA"/>
              </a:buClr>
              <a:buSzPts val="5600"/>
              <a:buFont typeface="Calibri"/>
              <a:buNone/>
              <a:defRPr b="1" sz="5600">
                <a:solidFill>
                  <a:srgbClr val="4CE0EA"/>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83"/>
          <p:cNvSpPr txBox="1"/>
          <p:nvPr>
            <p:ph idx="1" type="subTitle"/>
          </p:nvPr>
        </p:nvSpPr>
        <p:spPr>
          <a:xfrm>
            <a:off x="533400" y="3228536"/>
            <a:ext cx="7854696" cy="1752600"/>
          </a:xfrm>
          <a:prstGeom prst="rect">
            <a:avLst/>
          </a:prstGeom>
          <a:noFill/>
          <a:ln>
            <a:noFill/>
          </a:ln>
        </p:spPr>
        <p:txBody>
          <a:bodyPr anchorCtr="0" anchor="t" bIns="45700" lIns="0" spcFirstLastPara="1" rIns="18275" wrap="square" tIns="45700">
            <a:normAutofit/>
          </a:bodyPr>
          <a:lstStyle>
            <a:lvl1pPr lvl="0" marR="45720" algn="r">
              <a:spcBef>
                <a:spcPts val="520"/>
              </a:spcBef>
              <a:spcAft>
                <a:spcPts val="0"/>
              </a:spcAft>
              <a:buSzPts val="2470"/>
              <a:buNone/>
              <a:defRPr>
                <a:solidFill>
                  <a:schemeClr val="lt1"/>
                </a:solidFill>
              </a:defRPr>
            </a:lvl1pPr>
            <a:lvl2pPr lvl="1" algn="ctr">
              <a:spcBef>
                <a:spcPts val="360"/>
              </a:spcBef>
              <a:spcAft>
                <a:spcPts val="0"/>
              </a:spcAft>
              <a:buSzPts val="1530"/>
              <a:buNone/>
              <a:defRPr/>
            </a:lvl2pPr>
            <a:lvl3pPr lvl="2" algn="ctr">
              <a:spcBef>
                <a:spcPts val="360"/>
              </a:spcBef>
              <a:spcAft>
                <a:spcPts val="0"/>
              </a:spcAft>
              <a:buSzPts val="1260"/>
              <a:buNone/>
              <a:defRPr/>
            </a:lvl3pPr>
            <a:lvl4pPr lvl="3" algn="ctr">
              <a:spcBef>
                <a:spcPts val="360"/>
              </a:spcBef>
              <a:spcAft>
                <a:spcPts val="0"/>
              </a:spcAft>
              <a:buSzPts val="1170"/>
              <a:buNone/>
              <a:defRPr/>
            </a:lvl4pPr>
            <a:lvl5pPr lvl="4" algn="ctr">
              <a:spcBef>
                <a:spcPts val="360"/>
              </a:spcBef>
              <a:spcAft>
                <a:spcPts val="0"/>
              </a:spcAft>
              <a:buSzPts val="1170"/>
              <a:buNone/>
              <a:defRPr/>
            </a:lvl5pPr>
            <a:lvl6pPr lvl="5" algn="ctr">
              <a:spcBef>
                <a:spcPts val="360"/>
              </a:spcBef>
              <a:spcAft>
                <a:spcPts val="0"/>
              </a:spcAft>
              <a:buSzPts val="1440"/>
              <a:buNone/>
              <a:defRPr/>
            </a:lvl6pPr>
            <a:lvl7pPr lvl="6" algn="ctr">
              <a:spcBef>
                <a:spcPts val="360"/>
              </a:spcBef>
              <a:spcAft>
                <a:spcPts val="0"/>
              </a:spcAft>
              <a:buSzPts val="1440"/>
              <a:buNone/>
              <a:defRPr/>
            </a:lvl7pPr>
            <a:lvl8pPr lvl="7" algn="ctr">
              <a:spcBef>
                <a:spcPts val="360"/>
              </a:spcBef>
              <a:spcAft>
                <a:spcPts val="0"/>
              </a:spcAft>
              <a:buSzPts val="1800"/>
              <a:buNone/>
              <a:defRPr/>
            </a:lvl8pPr>
            <a:lvl9pPr lvl="8" algn="ctr">
              <a:spcBef>
                <a:spcPts val="360"/>
              </a:spcBef>
              <a:spcAft>
                <a:spcPts val="0"/>
              </a:spcAft>
              <a:buSzPts val="1800"/>
              <a:buNone/>
              <a:defRPr/>
            </a:lvl9pPr>
          </a:lstStyle>
          <a:p/>
        </p:txBody>
      </p:sp>
      <p:sp>
        <p:nvSpPr>
          <p:cNvPr id="23" name="Google Shape;23;p83"/>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83"/>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83"/>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87" name="Shape 87"/>
        <p:cNvGrpSpPr/>
        <p:nvPr/>
      </p:nvGrpSpPr>
      <p:grpSpPr>
        <a:xfrm>
          <a:off x="0" y="0"/>
          <a:ext cx="0" cy="0"/>
          <a:chOff x="0" y="0"/>
          <a:chExt cx="0" cy="0"/>
        </a:xfrm>
      </p:grpSpPr>
      <p:sp>
        <p:nvSpPr>
          <p:cNvPr id="88" name="Google Shape;88;p91"/>
          <p:cNvSpPr/>
          <p:nvPr/>
        </p:nvSpPr>
        <p:spPr>
          <a:xfrm flipH="1" rot="-10380000">
            <a:off x="3165753" y="1108077"/>
            <a:ext cx="5257800" cy="4114800"/>
          </a:xfrm>
          <a:prstGeom prst="snipRoundRect">
            <a:avLst>
              <a:gd fmla="val 0" name="adj1"/>
              <a:gd fmla="val 3646" name="adj2"/>
            </a:avLst>
          </a:prstGeom>
          <a:solidFill>
            <a:srgbClr val="FFFFFF"/>
          </a:solidFill>
          <a:ln cap="rnd" cmpd="sng" w="9525">
            <a:solidFill>
              <a:srgbClr val="C0C0C0"/>
            </a:solidFill>
            <a:prstDash val="solid"/>
            <a:round/>
            <a:headEnd len="sm" w="sm" type="none"/>
            <a:tailEnd len="sm" w="sm" type="none"/>
          </a:ln>
          <a:effectLst>
            <a:outerShdw blurRad="63500" sx="98500" kx="100000" rotWithShape="0" algn="tl" dir="7500000" dist="38500" sy="100080">
              <a:srgbClr val="000000">
                <a:alpha val="2470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nstantia"/>
              <a:ea typeface="Constantia"/>
              <a:cs typeface="Constantia"/>
              <a:sym typeface="Constantia"/>
            </a:endParaRPr>
          </a:p>
        </p:txBody>
      </p:sp>
      <p:sp>
        <p:nvSpPr>
          <p:cNvPr id="89" name="Google Shape;89;p91"/>
          <p:cNvSpPr/>
          <p:nvPr/>
        </p:nvSpPr>
        <p:spPr>
          <a:xfrm flipH="1" rot="-10380000">
            <a:off x="8004134" y="5359769"/>
            <a:ext cx="155448" cy="155448"/>
          </a:xfrm>
          <a:prstGeom prst="rtTriangle">
            <a:avLst/>
          </a:prstGeom>
          <a:solidFill>
            <a:srgbClr val="FFFFFF"/>
          </a:solidFill>
          <a:ln cap="flat" cmpd="sng" w="12700">
            <a:solidFill>
              <a:srgbClr val="FFFFFF"/>
            </a:solidFill>
            <a:prstDash val="solid"/>
            <a:bevel/>
            <a:headEnd len="sm" w="sm" type="none"/>
            <a:tailEnd len="sm" w="sm" type="none"/>
          </a:ln>
          <a:effectLst>
            <a:outerShdw blurRad="19685" rotWithShape="0" algn="tl" dir="12900000" dist="6350">
              <a:srgbClr val="000000">
                <a:alpha val="46666"/>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onstantia"/>
              <a:ea typeface="Constantia"/>
              <a:cs typeface="Constantia"/>
              <a:sym typeface="Constantia"/>
            </a:endParaRPr>
          </a:p>
        </p:txBody>
      </p:sp>
      <p:sp>
        <p:nvSpPr>
          <p:cNvPr id="90" name="Google Shape;90;p91"/>
          <p:cNvSpPr txBox="1"/>
          <p:nvPr>
            <p:ph type="title"/>
          </p:nvPr>
        </p:nvSpPr>
        <p:spPr>
          <a:xfrm>
            <a:off x="609600" y="1176996"/>
            <a:ext cx="2212848" cy="1582621"/>
          </a:xfrm>
          <a:prstGeom prst="rect">
            <a:avLst/>
          </a:prstGeom>
          <a:noFill/>
          <a:ln>
            <a:noFill/>
          </a:ln>
        </p:spPr>
        <p:txBody>
          <a:bodyPr anchorCtr="0" anchor="b" bIns="45700" lIns="45700" spcFirstLastPara="1" rIns="45700" wrap="square" tIns="45700">
            <a:normAutofit/>
          </a:bodyPr>
          <a:lstStyle>
            <a:lvl1pPr lvl="0" algn="l">
              <a:spcBef>
                <a:spcPts val="0"/>
              </a:spcBef>
              <a:spcAft>
                <a:spcPts val="0"/>
              </a:spcAft>
              <a:buClr>
                <a:schemeClr val="dk2"/>
              </a:buClr>
              <a:buSzPts val="2000"/>
              <a:buFont typeface="Calibri"/>
              <a:buNone/>
              <a:defRPr b="1" sz="2000">
                <a:solidFill>
                  <a:schemeClr val="dk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1" name="Google Shape;91;p91"/>
          <p:cNvSpPr txBox="1"/>
          <p:nvPr>
            <p:ph idx="1" type="body"/>
          </p:nvPr>
        </p:nvSpPr>
        <p:spPr>
          <a:xfrm>
            <a:off x="609600" y="2828785"/>
            <a:ext cx="2209800" cy="2179320"/>
          </a:xfrm>
          <a:prstGeom prst="rect">
            <a:avLst/>
          </a:prstGeom>
          <a:noFill/>
          <a:ln>
            <a:noFill/>
          </a:ln>
        </p:spPr>
        <p:txBody>
          <a:bodyPr anchorCtr="0" anchor="t" bIns="45700" lIns="64000" spcFirstLastPara="1" rIns="45700" wrap="square" tIns="45700">
            <a:normAutofit/>
          </a:bodyPr>
          <a:lstStyle>
            <a:lvl1pPr indent="-228600" lvl="0" marL="457200" algn="l">
              <a:spcBef>
                <a:spcPts val="250"/>
              </a:spcBef>
              <a:spcAft>
                <a:spcPts val="0"/>
              </a:spcAft>
              <a:buSzPts val="1235"/>
              <a:buFont typeface="Constantia"/>
              <a:buNone/>
              <a:defRPr sz="1300"/>
            </a:lvl1pPr>
            <a:lvl2pPr indent="-293369" lvl="1" marL="914400" algn="l">
              <a:spcBef>
                <a:spcPts val="240"/>
              </a:spcBef>
              <a:spcAft>
                <a:spcPts val="0"/>
              </a:spcAft>
              <a:buSzPts val="1020"/>
              <a:buChar char="⚫"/>
              <a:defRPr sz="1200"/>
            </a:lvl2pPr>
            <a:lvl3pPr indent="-273050" lvl="2" marL="1371600" algn="l">
              <a:spcBef>
                <a:spcPts val="200"/>
              </a:spcBef>
              <a:spcAft>
                <a:spcPts val="0"/>
              </a:spcAft>
              <a:buSzPts val="700"/>
              <a:buChar char="⚫"/>
              <a:defRPr sz="1000"/>
            </a:lvl3pPr>
            <a:lvl4pPr indent="-265747" lvl="3" marL="1828800" algn="l">
              <a:spcBef>
                <a:spcPts val="180"/>
              </a:spcBef>
              <a:spcAft>
                <a:spcPts val="0"/>
              </a:spcAft>
              <a:buSzPts val="585"/>
              <a:buChar char="⚫"/>
              <a:defRPr sz="900"/>
            </a:lvl4pPr>
            <a:lvl5pPr indent="-265747" lvl="4" marL="2286000" algn="l">
              <a:spcBef>
                <a:spcPts val="180"/>
              </a:spcBef>
              <a:spcAft>
                <a:spcPts val="0"/>
              </a:spcAft>
              <a:buSzPts val="585"/>
              <a:buChar char="⚫"/>
              <a:defRPr sz="900"/>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92" name="Google Shape;92;p91"/>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91"/>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91"/>
          <p:cNvSpPr txBox="1"/>
          <p:nvPr>
            <p:ph idx="12" type="sldNum"/>
          </p:nvPr>
        </p:nvSpPr>
        <p:spPr>
          <a:xfrm>
            <a:off x="8077200" y="6356350"/>
            <a:ext cx="6096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
        <p:nvSpPr>
          <p:cNvPr id="95" name="Google Shape;95;p91"/>
          <p:cNvSpPr/>
          <p:nvPr>
            <p:ph idx="2" type="pic"/>
          </p:nvPr>
        </p:nvSpPr>
        <p:spPr>
          <a:xfrm rot="420000">
            <a:off x="3485793" y="1199517"/>
            <a:ext cx="4617720" cy="3931920"/>
          </a:xfrm>
          <a:prstGeom prst="rect">
            <a:avLst/>
          </a:prstGeom>
          <a:solidFill>
            <a:schemeClr val="lt2"/>
          </a:solidFill>
          <a:ln cap="rnd" cmpd="sng" w="9525">
            <a:solidFill>
              <a:srgbClr val="C0C0C0"/>
            </a:solidFill>
            <a:prstDash val="solid"/>
            <a:round/>
            <a:headEnd len="sm" w="sm" type="none"/>
            <a:tailEnd len="sm" w="sm" type="none"/>
          </a:ln>
        </p:spPr>
      </p:sp>
      <p:sp>
        <p:nvSpPr>
          <p:cNvPr id="96" name="Google Shape;96;p91"/>
          <p:cNvSpPr/>
          <p:nvPr/>
        </p:nvSpPr>
        <p:spPr>
          <a:xfrm flipH="1" rot="10800000">
            <a:off x="-9525" y="5816600"/>
            <a:ext cx="9163050" cy="104140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0079AD">
                  <a:alpha val="44705"/>
                </a:srgbClr>
              </a:gs>
              <a:gs pos="100000">
                <a:srgbClr val="00E9F7">
                  <a:alpha val="54901"/>
                </a:srgbClr>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onstantia"/>
              <a:ea typeface="Constantia"/>
              <a:cs typeface="Constantia"/>
              <a:sym typeface="Constantia"/>
            </a:endParaRPr>
          </a:p>
        </p:txBody>
      </p:sp>
      <p:sp>
        <p:nvSpPr>
          <p:cNvPr id="97" name="Google Shape;97;p91"/>
          <p:cNvSpPr/>
          <p:nvPr/>
        </p:nvSpPr>
        <p:spPr>
          <a:xfrm flipH="1" rot="10800000">
            <a:off x="4381500" y="6219825"/>
            <a:ext cx="4762500" cy="638175"/>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00ABB4">
                  <a:alpha val="29803"/>
                </a:srgbClr>
              </a:gs>
              <a:gs pos="80000">
                <a:srgbClr val="0099E4">
                  <a:alpha val="44705"/>
                </a:srgbClr>
              </a:gs>
              <a:gs pos="100000">
                <a:srgbClr val="0099E4">
                  <a:alpha val="44705"/>
                </a:srgbClr>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onstantia"/>
              <a:ea typeface="Constantia"/>
              <a:cs typeface="Constantia"/>
              <a:sym typeface="Constantia"/>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98" name="Shape 98"/>
        <p:cNvGrpSpPr/>
        <p:nvPr/>
      </p:nvGrpSpPr>
      <p:grpSpPr>
        <a:xfrm>
          <a:off x="0" y="0"/>
          <a:ext cx="0" cy="0"/>
          <a:chOff x="0" y="0"/>
          <a:chExt cx="0" cy="0"/>
        </a:xfrm>
      </p:grpSpPr>
      <p:sp>
        <p:nvSpPr>
          <p:cNvPr id="99" name="Google Shape;99;p92"/>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92"/>
          <p:cNvSpPr txBox="1"/>
          <p:nvPr>
            <p:ph idx="1" type="body"/>
          </p:nvPr>
        </p:nvSpPr>
        <p:spPr>
          <a:xfrm rot="5400000">
            <a:off x="2377440" y="15240"/>
            <a:ext cx="4389120" cy="8229600"/>
          </a:xfrm>
          <a:prstGeom prst="rect">
            <a:avLst/>
          </a:prstGeom>
          <a:noFill/>
          <a:ln>
            <a:noFill/>
          </a:ln>
        </p:spPr>
        <p:txBody>
          <a:bodyPr anchorCtr="0" anchor="t" bIns="45700" lIns="91425" spcFirstLastPara="1" rIns="91425" wrap="square" tIns="45700">
            <a:normAutofit/>
          </a:bodyPr>
          <a:lstStyle>
            <a:lvl1pPr indent="-337185" lvl="0" marL="457200" algn="l">
              <a:spcBef>
                <a:spcPts val="360"/>
              </a:spcBef>
              <a:spcAft>
                <a:spcPts val="0"/>
              </a:spcAft>
              <a:buSzPts val="1710"/>
              <a:buChar char="⚫"/>
              <a:defRPr/>
            </a:lvl1pPr>
            <a:lvl2pPr indent="-325755" lvl="1" marL="914400" algn="l">
              <a:spcBef>
                <a:spcPts val="360"/>
              </a:spcBef>
              <a:spcAft>
                <a:spcPts val="0"/>
              </a:spcAft>
              <a:buSzPts val="1530"/>
              <a:buChar char="⚫"/>
              <a:defRPr/>
            </a:lvl2pPr>
            <a:lvl3pPr indent="-308610" lvl="2" marL="1371600" algn="l">
              <a:spcBef>
                <a:spcPts val="360"/>
              </a:spcBef>
              <a:spcAft>
                <a:spcPts val="0"/>
              </a:spcAft>
              <a:buSzPts val="1260"/>
              <a:buChar char="⚫"/>
              <a:defRPr/>
            </a:lvl3pPr>
            <a:lvl4pPr indent="-302894" lvl="3" marL="1828800" algn="l">
              <a:spcBef>
                <a:spcPts val="360"/>
              </a:spcBef>
              <a:spcAft>
                <a:spcPts val="0"/>
              </a:spcAft>
              <a:buSzPts val="1170"/>
              <a:buChar char="⚫"/>
              <a:defRPr/>
            </a:lvl4pPr>
            <a:lvl5pPr indent="-302895" lvl="4" marL="2286000" algn="l">
              <a:spcBef>
                <a:spcPts val="360"/>
              </a:spcBef>
              <a:spcAft>
                <a:spcPts val="0"/>
              </a:spcAft>
              <a:buSzPts val="1170"/>
              <a:buChar char="⚫"/>
              <a:defRPr/>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101" name="Google Shape;101;p92"/>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92"/>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92"/>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04" name="Shape 104"/>
        <p:cNvGrpSpPr/>
        <p:nvPr/>
      </p:nvGrpSpPr>
      <p:grpSpPr>
        <a:xfrm>
          <a:off x="0" y="0"/>
          <a:ext cx="0" cy="0"/>
          <a:chOff x="0" y="0"/>
          <a:chExt cx="0" cy="0"/>
        </a:xfrm>
      </p:grpSpPr>
      <p:sp>
        <p:nvSpPr>
          <p:cNvPr id="105" name="Google Shape;105;p93"/>
          <p:cNvSpPr txBox="1"/>
          <p:nvPr>
            <p:ph type="title"/>
          </p:nvPr>
        </p:nvSpPr>
        <p:spPr>
          <a:xfrm rot="5400000">
            <a:off x="5052219" y="2491582"/>
            <a:ext cx="5211763" cy="2057400"/>
          </a:xfrm>
          <a:prstGeom prst="rect">
            <a:avLst/>
          </a:prstGeom>
          <a:noFill/>
          <a:ln>
            <a:noFill/>
          </a:ln>
        </p:spPr>
        <p:txBody>
          <a:bodyPr anchorCtr="0" anchor="b" bIns="0" lIns="0" spcFirstLastPara="1" rIns="0" wrap="square" tIns="4570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93"/>
          <p:cNvSpPr txBox="1"/>
          <p:nvPr>
            <p:ph idx="1" type="body"/>
          </p:nvPr>
        </p:nvSpPr>
        <p:spPr>
          <a:xfrm rot="5400000">
            <a:off x="861219" y="510382"/>
            <a:ext cx="5211763" cy="6019800"/>
          </a:xfrm>
          <a:prstGeom prst="rect">
            <a:avLst/>
          </a:prstGeom>
          <a:noFill/>
          <a:ln>
            <a:noFill/>
          </a:ln>
        </p:spPr>
        <p:txBody>
          <a:bodyPr anchorCtr="0" anchor="t" bIns="45700" lIns="91425" spcFirstLastPara="1" rIns="91425" wrap="square" tIns="45700">
            <a:normAutofit/>
          </a:bodyPr>
          <a:lstStyle>
            <a:lvl1pPr indent="-337185" lvl="0" marL="457200" algn="l">
              <a:spcBef>
                <a:spcPts val="360"/>
              </a:spcBef>
              <a:spcAft>
                <a:spcPts val="0"/>
              </a:spcAft>
              <a:buSzPts val="1710"/>
              <a:buChar char="⚫"/>
              <a:defRPr/>
            </a:lvl1pPr>
            <a:lvl2pPr indent="-325755" lvl="1" marL="914400" algn="l">
              <a:spcBef>
                <a:spcPts val="360"/>
              </a:spcBef>
              <a:spcAft>
                <a:spcPts val="0"/>
              </a:spcAft>
              <a:buSzPts val="1530"/>
              <a:buChar char="⚫"/>
              <a:defRPr/>
            </a:lvl2pPr>
            <a:lvl3pPr indent="-308610" lvl="2" marL="1371600" algn="l">
              <a:spcBef>
                <a:spcPts val="360"/>
              </a:spcBef>
              <a:spcAft>
                <a:spcPts val="0"/>
              </a:spcAft>
              <a:buSzPts val="1260"/>
              <a:buChar char="⚫"/>
              <a:defRPr/>
            </a:lvl3pPr>
            <a:lvl4pPr indent="-302894" lvl="3" marL="1828800" algn="l">
              <a:spcBef>
                <a:spcPts val="360"/>
              </a:spcBef>
              <a:spcAft>
                <a:spcPts val="0"/>
              </a:spcAft>
              <a:buSzPts val="1170"/>
              <a:buChar char="⚫"/>
              <a:defRPr/>
            </a:lvl4pPr>
            <a:lvl5pPr indent="-302895" lvl="4" marL="2286000" algn="l">
              <a:spcBef>
                <a:spcPts val="360"/>
              </a:spcBef>
              <a:spcAft>
                <a:spcPts val="0"/>
              </a:spcAft>
              <a:buSzPts val="1170"/>
              <a:buChar char="⚫"/>
              <a:defRPr/>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107" name="Google Shape;107;p93"/>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8" name="Google Shape;108;p93"/>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9" name="Google Shape;109;p93"/>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 name="Shape 37"/>
        <p:cNvGrpSpPr/>
        <p:nvPr/>
      </p:nvGrpSpPr>
      <p:grpSpPr>
        <a:xfrm>
          <a:off x="0" y="0"/>
          <a:ext cx="0" cy="0"/>
          <a:chOff x="0" y="0"/>
          <a:chExt cx="0" cy="0"/>
        </a:xfrm>
      </p:grpSpPr>
      <p:sp>
        <p:nvSpPr>
          <p:cNvPr id="38" name="Google Shape;38;p84"/>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9" name="Google Shape;39;p84"/>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lvl1pPr indent="-337185" lvl="0" marL="457200" algn="l">
              <a:spcBef>
                <a:spcPts val="360"/>
              </a:spcBef>
              <a:spcAft>
                <a:spcPts val="0"/>
              </a:spcAft>
              <a:buSzPts val="1710"/>
              <a:buChar char="⚫"/>
              <a:defRPr/>
            </a:lvl1pPr>
            <a:lvl2pPr indent="-325755" lvl="1" marL="914400" algn="l">
              <a:spcBef>
                <a:spcPts val="360"/>
              </a:spcBef>
              <a:spcAft>
                <a:spcPts val="0"/>
              </a:spcAft>
              <a:buSzPts val="1530"/>
              <a:buChar char="⚫"/>
              <a:defRPr/>
            </a:lvl2pPr>
            <a:lvl3pPr indent="-308610" lvl="2" marL="1371600" algn="l">
              <a:spcBef>
                <a:spcPts val="360"/>
              </a:spcBef>
              <a:spcAft>
                <a:spcPts val="0"/>
              </a:spcAft>
              <a:buSzPts val="1260"/>
              <a:buChar char="⚫"/>
              <a:defRPr/>
            </a:lvl3pPr>
            <a:lvl4pPr indent="-302894" lvl="3" marL="1828800" algn="l">
              <a:spcBef>
                <a:spcPts val="360"/>
              </a:spcBef>
              <a:spcAft>
                <a:spcPts val="0"/>
              </a:spcAft>
              <a:buSzPts val="1170"/>
              <a:buChar char="⚫"/>
              <a:defRPr/>
            </a:lvl4pPr>
            <a:lvl5pPr indent="-302895" lvl="4" marL="2286000" algn="l">
              <a:spcBef>
                <a:spcPts val="360"/>
              </a:spcBef>
              <a:spcAft>
                <a:spcPts val="0"/>
              </a:spcAft>
              <a:buSzPts val="1170"/>
              <a:buChar char="⚫"/>
              <a:defRPr/>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40" name="Google Shape;40;p84"/>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84"/>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84"/>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rgbClr val="439FD7"/>
            </a:gs>
            <a:gs pos="25000">
              <a:srgbClr val="4397CA"/>
            </a:gs>
            <a:gs pos="100000">
              <a:srgbClr val="00466A"/>
            </a:gs>
          </a:gsLst>
          <a:path path="circle">
            <a:fillToRect b="50%" l="50%" r="50%" t="50%"/>
          </a:path>
          <a:tileRect/>
        </a:gradFill>
      </p:bgPr>
    </p:bg>
    <p:spTree>
      <p:nvGrpSpPr>
        <p:cNvPr id="43" name="Shape 43"/>
        <p:cNvGrpSpPr/>
        <p:nvPr/>
      </p:nvGrpSpPr>
      <p:grpSpPr>
        <a:xfrm>
          <a:off x="0" y="0"/>
          <a:ext cx="0" cy="0"/>
          <a:chOff x="0" y="0"/>
          <a:chExt cx="0" cy="0"/>
        </a:xfrm>
      </p:grpSpPr>
      <p:sp>
        <p:nvSpPr>
          <p:cNvPr id="44" name="Google Shape;44;p82"/>
          <p:cNvSpPr txBox="1"/>
          <p:nvPr>
            <p:ph type="ctrTitle"/>
          </p:nvPr>
        </p:nvSpPr>
        <p:spPr>
          <a:xfrm>
            <a:off x="533400" y="1371600"/>
            <a:ext cx="7851648" cy="1828800"/>
          </a:xfrm>
          <a:prstGeom prst="rect">
            <a:avLst/>
          </a:prstGeom>
          <a:noFill/>
          <a:ln>
            <a:noFill/>
          </a:ln>
        </p:spPr>
        <p:txBody>
          <a:bodyPr anchorCtr="0" anchor="b" bIns="0" lIns="0" spcFirstLastPara="1" rIns="18275" wrap="square" tIns="0">
            <a:normAutofit/>
          </a:bodyPr>
          <a:lstStyle>
            <a:lvl1pPr lvl="0" algn="r">
              <a:spcBef>
                <a:spcPts val="0"/>
              </a:spcBef>
              <a:spcAft>
                <a:spcPts val="0"/>
              </a:spcAft>
              <a:buClr>
                <a:srgbClr val="4CE0EA"/>
              </a:buClr>
              <a:buSzPts val="5600"/>
              <a:buFont typeface="Calibri"/>
              <a:buNone/>
              <a:defRPr b="1" sz="5600">
                <a:solidFill>
                  <a:srgbClr val="4CE0EA"/>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82"/>
          <p:cNvSpPr txBox="1"/>
          <p:nvPr>
            <p:ph idx="1" type="subTitle"/>
          </p:nvPr>
        </p:nvSpPr>
        <p:spPr>
          <a:xfrm>
            <a:off x="533400" y="3228536"/>
            <a:ext cx="7854696" cy="1752600"/>
          </a:xfrm>
          <a:prstGeom prst="rect">
            <a:avLst/>
          </a:prstGeom>
          <a:noFill/>
          <a:ln>
            <a:noFill/>
          </a:ln>
        </p:spPr>
        <p:txBody>
          <a:bodyPr anchorCtr="0" anchor="t" bIns="45700" lIns="0" spcFirstLastPara="1" rIns="18275" wrap="square" tIns="45700">
            <a:normAutofit/>
          </a:bodyPr>
          <a:lstStyle>
            <a:lvl1pPr lvl="0" marR="45720" algn="r">
              <a:spcBef>
                <a:spcPts val="520"/>
              </a:spcBef>
              <a:spcAft>
                <a:spcPts val="0"/>
              </a:spcAft>
              <a:buSzPts val="2470"/>
              <a:buNone/>
              <a:defRPr>
                <a:solidFill>
                  <a:schemeClr val="lt1"/>
                </a:solidFill>
              </a:defRPr>
            </a:lvl1pPr>
            <a:lvl2pPr lvl="1" algn="ctr">
              <a:spcBef>
                <a:spcPts val="360"/>
              </a:spcBef>
              <a:spcAft>
                <a:spcPts val="0"/>
              </a:spcAft>
              <a:buSzPts val="1530"/>
              <a:buNone/>
              <a:defRPr/>
            </a:lvl2pPr>
            <a:lvl3pPr lvl="2" algn="ctr">
              <a:spcBef>
                <a:spcPts val="360"/>
              </a:spcBef>
              <a:spcAft>
                <a:spcPts val="0"/>
              </a:spcAft>
              <a:buSzPts val="1260"/>
              <a:buNone/>
              <a:defRPr/>
            </a:lvl3pPr>
            <a:lvl4pPr lvl="3" algn="ctr">
              <a:spcBef>
                <a:spcPts val="360"/>
              </a:spcBef>
              <a:spcAft>
                <a:spcPts val="0"/>
              </a:spcAft>
              <a:buSzPts val="1170"/>
              <a:buNone/>
              <a:defRPr/>
            </a:lvl4pPr>
            <a:lvl5pPr lvl="4" algn="ctr">
              <a:spcBef>
                <a:spcPts val="360"/>
              </a:spcBef>
              <a:spcAft>
                <a:spcPts val="0"/>
              </a:spcAft>
              <a:buSzPts val="1170"/>
              <a:buNone/>
              <a:defRPr/>
            </a:lvl5pPr>
            <a:lvl6pPr lvl="5" algn="ctr">
              <a:spcBef>
                <a:spcPts val="360"/>
              </a:spcBef>
              <a:spcAft>
                <a:spcPts val="0"/>
              </a:spcAft>
              <a:buSzPts val="1440"/>
              <a:buNone/>
              <a:defRPr/>
            </a:lvl6pPr>
            <a:lvl7pPr lvl="6" algn="ctr">
              <a:spcBef>
                <a:spcPts val="360"/>
              </a:spcBef>
              <a:spcAft>
                <a:spcPts val="0"/>
              </a:spcAft>
              <a:buSzPts val="1440"/>
              <a:buNone/>
              <a:defRPr/>
            </a:lvl7pPr>
            <a:lvl8pPr lvl="7" algn="ctr">
              <a:spcBef>
                <a:spcPts val="360"/>
              </a:spcBef>
              <a:spcAft>
                <a:spcPts val="0"/>
              </a:spcAft>
              <a:buSzPts val="1800"/>
              <a:buNone/>
              <a:defRPr/>
            </a:lvl8pPr>
            <a:lvl9pPr lvl="8" algn="ctr">
              <a:spcBef>
                <a:spcPts val="360"/>
              </a:spcBef>
              <a:spcAft>
                <a:spcPts val="0"/>
              </a:spcAft>
              <a:buSzPts val="1800"/>
              <a:buNone/>
              <a:defRPr/>
            </a:lvl9pPr>
          </a:lstStyle>
          <a:p/>
        </p:txBody>
      </p:sp>
      <p:sp>
        <p:nvSpPr>
          <p:cNvPr id="46" name="Google Shape;46;p82"/>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82"/>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82"/>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rgbClr val="439FD7"/>
            </a:gs>
            <a:gs pos="25000">
              <a:srgbClr val="4397CA"/>
            </a:gs>
            <a:gs pos="100000">
              <a:srgbClr val="00466A"/>
            </a:gs>
          </a:gsLst>
          <a:path path="circle">
            <a:fillToRect b="50%" l="50%" r="50%" t="50%"/>
          </a:path>
          <a:tileRect/>
        </a:gradFill>
      </p:bgPr>
    </p:bg>
    <p:spTree>
      <p:nvGrpSpPr>
        <p:cNvPr id="49" name="Shape 49"/>
        <p:cNvGrpSpPr/>
        <p:nvPr/>
      </p:nvGrpSpPr>
      <p:grpSpPr>
        <a:xfrm>
          <a:off x="0" y="0"/>
          <a:ext cx="0" cy="0"/>
          <a:chOff x="0" y="0"/>
          <a:chExt cx="0" cy="0"/>
        </a:xfrm>
      </p:grpSpPr>
      <p:sp>
        <p:nvSpPr>
          <p:cNvPr id="50" name="Google Shape;50;p85"/>
          <p:cNvSpPr txBox="1"/>
          <p:nvPr>
            <p:ph type="title"/>
          </p:nvPr>
        </p:nvSpPr>
        <p:spPr>
          <a:xfrm>
            <a:off x="530352" y="1316736"/>
            <a:ext cx="7772400" cy="1362456"/>
          </a:xfrm>
          <a:prstGeom prst="rect">
            <a:avLst/>
          </a:prstGeom>
          <a:noFill/>
          <a:ln>
            <a:noFill/>
          </a:ln>
        </p:spPr>
        <p:txBody>
          <a:bodyPr anchorCtr="0" anchor="b" bIns="0" lIns="0" spcFirstLastPara="1" rIns="0" wrap="square" tIns="0">
            <a:noAutofit/>
          </a:bodyPr>
          <a:lstStyle>
            <a:lvl1pPr lvl="0" algn="l">
              <a:spcBef>
                <a:spcPts val="0"/>
              </a:spcBef>
              <a:spcAft>
                <a:spcPts val="0"/>
              </a:spcAft>
              <a:buClr>
                <a:srgbClr val="4AE3AC"/>
              </a:buClr>
              <a:buSzPts val="5600"/>
              <a:buFont typeface="Calibri"/>
              <a:buNone/>
              <a:defRPr b="1" sz="5600" cap="none">
                <a:solidFill>
                  <a:srgbClr val="4AE3AC"/>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5"/>
          <p:cNvSpPr txBox="1"/>
          <p:nvPr>
            <p:ph idx="1" type="body"/>
          </p:nvPr>
        </p:nvSpPr>
        <p:spPr>
          <a:xfrm>
            <a:off x="530352" y="2704664"/>
            <a:ext cx="7772400" cy="1509712"/>
          </a:xfrm>
          <a:prstGeom prst="rect">
            <a:avLst/>
          </a:prstGeom>
          <a:noFill/>
          <a:ln>
            <a:noFill/>
          </a:ln>
        </p:spPr>
        <p:txBody>
          <a:bodyPr anchorCtr="0" anchor="t" bIns="45700" lIns="45700" spcFirstLastPara="1" rIns="45700" wrap="square" tIns="45700">
            <a:normAutofit/>
          </a:bodyPr>
          <a:lstStyle>
            <a:lvl1pPr indent="-228600" lvl="0" marL="457200" algn="l">
              <a:spcBef>
                <a:spcPts val="440"/>
              </a:spcBef>
              <a:spcAft>
                <a:spcPts val="0"/>
              </a:spcAft>
              <a:buSzPts val="2090"/>
              <a:buNone/>
              <a:defRPr sz="2200">
                <a:solidFill>
                  <a:schemeClr val="lt1"/>
                </a:solidFill>
              </a:defRPr>
            </a:lvl1pPr>
            <a:lvl2pPr indent="-228600" lvl="1" marL="914400" algn="l">
              <a:spcBef>
                <a:spcPts val="360"/>
              </a:spcBef>
              <a:spcAft>
                <a:spcPts val="0"/>
              </a:spcAft>
              <a:buSzPts val="1530"/>
              <a:buNone/>
              <a:defRPr sz="1800">
                <a:solidFill>
                  <a:schemeClr val="lt1"/>
                </a:solidFill>
              </a:defRPr>
            </a:lvl2pPr>
            <a:lvl3pPr indent="-228600" lvl="2" marL="1371600" algn="l">
              <a:spcBef>
                <a:spcPts val="320"/>
              </a:spcBef>
              <a:spcAft>
                <a:spcPts val="0"/>
              </a:spcAft>
              <a:buSzPts val="1120"/>
              <a:buNone/>
              <a:defRPr sz="1600">
                <a:solidFill>
                  <a:schemeClr val="lt1"/>
                </a:solidFill>
              </a:defRPr>
            </a:lvl3pPr>
            <a:lvl4pPr indent="-228600" lvl="3" marL="1828800" algn="l">
              <a:spcBef>
                <a:spcPts val="280"/>
              </a:spcBef>
              <a:spcAft>
                <a:spcPts val="0"/>
              </a:spcAft>
              <a:buSzPts val="910"/>
              <a:buNone/>
              <a:defRPr sz="1400">
                <a:solidFill>
                  <a:schemeClr val="lt1"/>
                </a:solidFill>
              </a:defRPr>
            </a:lvl4pPr>
            <a:lvl5pPr indent="-228600" lvl="4" marL="2286000" algn="l">
              <a:spcBef>
                <a:spcPts val="280"/>
              </a:spcBef>
              <a:spcAft>
                <a:spcPts val="0"/>
              </a:spcAft>
              <a:buSzPts val="910"/>
              <a:buNone/>
              <a:defRPr sz="1400">
                <a:solidFill>
                  <a:schemeClr val="lt1"/>
                </a:solidFill>
              </a:defRPr>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2" name="Google Shape;52;p85"/>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5"/>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85"/>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55" name="Shape 55"/>
        <p:cNvGrpSpPr/>
        <p:nvPr/>
      </p:nvGrpSpPr>
      <p:grpSpPr>
        <a:xfrm>
          <a:off x="0" y="0"/>
          <a:ext cx="0" cy="0"/>
          <a:chOff x="0" y="0"/>
          <a:chExt cx="0" cy="0"/>
        </a:xfrm>
      </p:grpSpPr>
      <p:sp>
        <p:nvSpPr>
          <p:cNvPr id="56" name="Google Shape;56;p86"/>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algn="l">
              <a:spcBef>
                <a:spcPts val="0"/>
              </a:spcBef>
              <a:spcAft>
                <a:spcPts val="0"/>
              </a:spcAft>
              <a:buClr>
                <a:schemeClr val="dk2"/>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86"/>
          <p:cNvSpPr txBox="1"/>
          <p:nvPr>
            <p:ph idx="1" type="body"/>
          </p:nvPr>
        </p:nvSpPr>
        <p:spPr>
          <a:xfrm>
            <a:off x="457200" y="1920085"/>
            <a:ext cx="4038600" cy="4434840"/>
          </a:xfrm>
          <a:prstGeom prst="rect">
            <a:avLst/>
          </a:prstGeom>
          <a:noFill/>
          <a:ln>
            <a:noFill/>
          </a:ln>
        </p:spPr>
        <p:txBody>
          <a:bodyPr anchorCtr="0" anchor="t" bIns="45700" lIns="91425" spcFirstLastPara="1" rIns="91425" wrap="square" tIns="45700">
            <a:normAutofit/>
          </a:bodyPr>
          <a:lstStyle>
            <a:lvl1pPr indent="-385445" lvl="0" marL="457200" algn="l">
              <a:spcBef>
                <a:spcPts val="520"/>
              </a:spcBef>
              <a:spcAft>
                <a:spcPts val="0"/>
              </a:spcAft>
              <a:buSzPts val="2470"/>
              <a:buChar char="⚫"/>
              <a:defRPr sz="2600"/>
            </a:lvl1pPr>
            <a:lvl2pPr indent="-358140" lvl="1" marL="914400" algn="l">
              <a:spcBef>
                <a:spcPts val="480"/>
              </a:spcBef>
              <a:spcAft>
                <a:spcPts val="0"/>
              </a:spcAft>
              <a:buSzPts val="2040"/>
              <a:buChar char="⚫"/>
              <a:defRPr sz="2400"/>
            </a:lvl2pPr>
            <a:lvl3pPr indent="-317500" lvl="2" marL="1371600" algn="l">
              <a:spcBef>
                <a:spcPts val="400"/>
              </a:spcBef>
              <a:spcAft>
                <a:spcPts val="0"/>
              </a:spcAft>
              <a:buSzPts val="1400"/>
              <a:buChar char="⚫"/>
              <a:defRPr sz="2000"/>
            </a:lvl3pPr>
            <a:lvl4pPr indent="-302894" lvl="3" marL="1828800" algn="l">
              <a:spcBef>
                <a:spcPts val="360"/>
              </a:spcBef>
              <a:spcAft>
                <a:spcPts val="0"/>
              </a:spcAft>
              <a:buSzPts val="1170"/>
              <a:buChar char="⚫"/>
              <a:defRPr sz="1800"/>
            </a:lvl4pPr>
            <a:lvl5pPr indent="-302895" lvl="4" marL="2286000" algn="l">
              <a:spcBef>
                <a:spcPts val="360"/>
              </a:spcBef>
              <a:spcAft>
                <a:spcPts val="0"/>
              </a:spcAft>
              <a:buSzPts val="1170"/>
              <a:buChar char="⚫"/>
              <a:defRPr sz="1800"/>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8" name="Google Shape;58;p86"/>
          <p:cNvSpPr txBox="1"/>
          <p:nvPr>
            <p:ph idx="2" type="body"/>
          </p:nvPr>
        </p:nvSpPr>
        <p:spPr>
          <a:xfrm>
            <a:off x="4648200" y="1920085"/>
            <a:ext cx="4038600" cy="4434840"/>
          </a:xfrm>
          <a:prstGeom prst="rect">
            <a:avLst/>
          </a:prstGeom>
          <a:noFill/>
          <a:ln>
            <a:noFill/>
          </a:ln>
        </p:spPr>
        <p:txBody>
          <a:bodyPr anchorCtr="0" anchor="t" bIns="45700" lIns="91425" spcFirstLastPara="1" rIns="91425" wrap="square" tIns="45700">
            <a:normAutofit/>
          </a:bodyPr>
          <a:lstStyle>
            <a:lvl1pPr indent="-385445" lvl="0" marL="457200" algn="l">
              <a:spcBef>
                <a:spcPts val="520"/>
              </a:spcBef>
              <a:spcAft>
                <a:spcPts val="0"/>
              </a:spcAft>
              <a:buSzPts val="2470"/>
              <a:buChar char="⚫"/>
              <a:defRPr sz="2600"/>
            </a:lvl1pPr>
            <a:lvl2pPr indent="-358140" lvl="1" marL="914400" algn="l">
              <a:spcBef>
                <a:spcPts val="480"/>
              </a:spcBef>
              <a:spcAft>
                <a:spcPts val="0"/>
              </a:spcAft>
              <a:buSzPts val="2040"/>
              <a:buChar char="⚫"/>
              <a:defRPr sz="2400"/>
            </a:lvl2pPr>
            <a:lvl3pPr indent="-317500" lvl="2" marL="1371600" algn="l">
              <a:spcBef>
                <a:spcPts val="400"/>
              </a:spcBef>
              <a:spcAft>
                <a:spcPts val="0"/>
              </a:spcAft>
              <a:buSzPts val="1400"/>
              <a:buChar char="⚫"/>
              <a:defRPr sz="2000"/>
            </a:lvl3pPr>
            <a:lvl4pPr indent="-302894" lvl="3" marL="1828800" algn="l">
              <a:spcBef>
                <a:spcPts val="360"/>
              </a:spcBef>
              <a:spcAft>
                <a:spcPts val="0"/>
              </a:spcAft>
              <a:buSzPts val="1170"/>
              <a:buChar char="⚫"/>
              <a:defRPr sz="1800"/>
            </a:lvl4pPr>
            <a:lvl5pPr indent="-302895" lvl="4" marL="2286000" algn="l">
              <a:spcBef>
                <a:spcPts val="360"/>
              </a:spcBef>
              <a:spcAft>
                <a:spcPts val="0"/>
              </a:spcAft>
              <a:buSzPts val="1170"/>
              <a:buChar char="⚫"/>
              <a:defRPr sz="1800"/>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59" name="Google Shape;59;p86"/>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86"/>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86"/>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62" name="Shape 62"/>
        <p:cNvGrpSpPr/>
        <p:nvPr/>
      </p:nvGrpSpPr>
      <p:grpSpPr>
        <a:xfrm>
          <a:off x="0" y="0"/>
          <a:ext cx="0" cy="0"/>
          <a:chOff x="0" y="0"/>
          <a:chExt cx="0" cy="0"/>
        </a:xfrm>
      </p:grpSpPr>
      <p:sp>
        <p:nvSpPr>
          <p:cNvPr id="63" name="Google Shape;63;p87"/>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algn="l">
              <a:spcBef>
                <a:spcPts val="0"/>
              </a:spcBef>
              <a:spcAft>
                <a:spcPts val="0"/>
              </a:spcAft>
              <a:buClr>
                <a:schemeClr val="dk2"/>
              </a:buClr>
              <a:buSzPts val="50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87"/>
          <p:cNvSpPr txBox="1"/>
          <p:nvPr>
            <p:ph idx="1" type="body"/>
          </p:nvPr>
        </p:nvSpPr>
        <p:spPr>
          <a:xfrm>
            <a:off x="457200" y="1855248"/>
            <a:ext cx="4040188" cy="659352"/>
          </a:xfrm>
          <a:prstGeom prst="rect">
            <a:avLst/>
          </a:prstGeom>
          <a:noFill/>
          <a:ln>
            <a:noFill/>
          </a:ln>
        </p:spPr>
        <p:txBody>
          <a:bodyPr anchorCtr="0" anchor="ctr" bIns="0" lIns="45700" spcFirstLastPara="1" rIns="45700" wrap="square" tIns="0">
            <a:noAutofit/>
          </a:bodyPr>
          <a:lstStyle>
            <a:lvl1pPr indent="-228600" lvl="0" marL="457200" algn="l">
              <a:spcBef>
                <a:spcPts val="480"/>
              </a:spcBef>
              <a:spcAft>
                <a:spcPts val="0"/>
              </a:spcAft>
              <a:buSzPts val="2280"/>
              <a:buNone/>
              <a:defRPr b="1" sz="2400" cap="none">
                <a:solidFill>
                  <a:schemeClr val="dk2"/>
                </a:solidFill>
              </a:defRPr>
            </a:lvl1pPr>
            <a:lvl2pPr indent="-228600" lvl="1" marL="914400" algn="l">
              <a:spcBef>
                <a:spcPts val="400"/>
              </a:spcBef>
              <a:spcAft>
                <a:spcPts val="0"/>
              </a:spcAft>
              <a:buSzPts val="1700"/>
              <a:buNone/>
              <a:defRPr b="1" sz="2000"/>
            </a:lvl2pPr>
            <a:lvl3pPr indent="-228600" lvl="2" marL="1371600" algn="l">
              <a:spcBef>
                <a:spcPts val="360"/>
              </a:spcBef>
              <a:spcAft>
                <a:spcPts val="0"/>
              </a:spcAft>
              <a:buSzPts val="1260"/>
              <a:buNone/>
              <a:defRPr b="1" sz="1800"/>
            </a:lvl3pPr>
            <a:lvl4pPr indent="-228600" lvl="3" marL="1828800" algn="l">
              <a:spcBef>
                <a:spcPts val="320"/>
              </a:spcBef>
              <a:spcAft>
                <a:spcPts val="0"/>
              </a:spcAft>
              <a:buSzPts val="1040"/>
              <a:buNone/>
              <a:defRPr b="1" sz="1600"/>
            </a:lvl4pPr>
            <a:lvl5pPr indent="-228600" lvl="4" marL="2286000" algn="l">
              <a:spcBef>
                <a:spcPts val="320"/>
              </a:spcBef>
              <a:spcAft>
                <a:spcPts val="0"/>
              </a:spcAft>
              <a:buSzPts val="1040"/>
              <a:buNone/>
              <a:defRPr b="1" sz="1600"/>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65" name="Google Shape;65;p87"/>
          <p:cNvSpPr txBox="1"/>
          <p:nvPr>
            <p:ph idx="2" type="body"/>
          </p:nvPr>
        </p:nvSpPr>
        <p:spPr>
          <a:xfrm>
            <a:off x="4645025" y="1859757"/>
            <a:ext cx="4041775" cy="654843"/>
          </a:xfrm>
          <a:prstGeom prst="rect">
            <a:avLst/>
          </a:prstGeom>
          <a:noFill/>
          <a:ln>
            <a:noFill/>
          </a:ln>
        </p:spPr>
        <p:txBody>
          <a:bodyPr anchorCtr="0" anchor="ctr" bIns="0" lIns="45700" spcFirstLastPara="1" rIns="45700" wrap="square" tIns="0">
            <a:normAutofit/>
          </a:bodyPr>
          <a:lstStyle>
            <a:lvl1pPr indent="-228600" lvl="0" marL="457200" algn="l">
              <a:spcBef>
                <a:spcPts val="480"/>
              </a:spcBef>
              <a:spcAft>
                <a:spcPts val="0"/>
              </a:spcAft>
              <a:buSzPts val="2280"/>
              <a:buNone/>
              <a:defRPr b="1" sz="2400" cap="none">
                <a:solidFill>
                  <a:schemeClr val="dk2"/>
                </a:solidFill>
              </a:defRPr>
            </a:lvl1pPr>
            <a:lvl2pPr indent="-228600" lvl="1" marL="914400" algn="l">
              <a:spcBef>
                <a:spcPts val="400"/>
              </a:spcBef>
              <a:spcAft>
                <a:spcPts val="0"/>
              </a:spcAft>
              <a:buSzPts val="1700"/>
              <a:buNone/>
              <a:defRPr b="1" sz="2000"/>
            </a:lvl2pPr>
            <a:lvl3pPr indent="-228600" lvl="2" marL="1371600" algn="l">
              <a:spcBef>
                <a:spcPts val="360"/>
              </a:spcBef>
              <a:spcAft>
                <a:spcPts val="0"/>
              </a:spcAft>
              <a:buSzPts val="1260"/>
              <a:buNone/>
              <a:defRPr b="1" sz="1800"/>
            </a:lvl3pPr>
            <a:lvl4pPr indent="-228600" lvl="3" marL="1828800" algn="l">
              <a:spcBef>
                <a:spcPts val="320"/>
              </a:spcBef>
              <a:spcAft>
                <a:spcPts val="0"/>
              </a:spcAft>
              <a:buSzPts val="1040"/>
              <a:buNone/>
              <a:defRPr b="1" sz="1600"/>
            </a:lvl4pPr>
            <a:lvl5pPr indent="-228600" lvl="4" marL="2286000" algn="l">
              <a:spcBef>
                <a:spcPts val="320"/>
              </a:spcBef>
              <a:spcAft>
                <a:spcPts val="0"/>
              </a:spcAft>
              <a:buSzPts val="1040"/>
              <a:buNone/>
              <a:defRPr b="1" sz="1600"/>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66" name="Google Shape;66;p87"/>
          <p:cNvSpPr txBox="1"/>
          <p:nvPr>
            <p:ph idx="3" type="body"/>
          </p:nvPr>
        </p:nvSpPr>
        <p:spPr>
          <a:xfrm>
            <a:off x="457200" y="2514600"/>
            <a:ext cx="4040188" cy="3845720"/>
          </a:xfrm>
          <a:prstGeom prst="rect">
            <a:avLst/>
          </a:prstGeom>
          <a:noFill/>
          <a:ln>
            <a:noFill/>
          </a:ln>
        </p:spPr>
        <p:txBody>
          <a:bodyPr anchorCtr="0" anchor="t" bIns="45700" lIns="91425" spcFirstLastPara="1" rIns="91425" wrap="square" tIns="0">
            <a:normAutofit/>
          </a:bodyPr>
          <a:lstStyle>
            <a:lvl1pPr indent="-361315" lvl="0" marL="457200" algn="l">
              <a:spcBef>
                <a:spcPts val="440"/>
              </a:spcBef>
              <a:spcAft>
                <a:spcPts val="0"/>
              </a:spcAft>
              <a:buSzPts val="2090"/>
              <a:buChar char="⚫"/>
              <a:defRPr sz="2200"/>
            </a:lvl1pPr>
            <a:lvl2pPr indent="-336550" lvl="1" marL="914400" algn="l">
              <a:spcBef>
                <a:spcPts val="400"/>
              </a:spcBef>
              <a:spcAft>
                <a:spcPts val="0"/>
              </a:spcAft>
              <a:buSzPts val="1700"/>
              <a:buChar char="⚫"/>
              <a:defRPr sz="2000"/>
            </a:lvl2pPr>
            <a:lvl3pPr indent="-308610" lvl="2" marL="1371600" algn="l">
              <a:spcBef>
                <a:spcPts val="360"/>
              </a:spcBef>
              <a:spcAft>
                <a:spcPts val="0"/>
              </a:spcAft>
              <a:buSzPts val="1260"/>
              <a:buChar char="⚫"/>
              <a:defRPr sz="1800"/>
            </a:lvl3pPr>
            <a:lvl4pPr indent="-294639" lvl="3" marL="1828800" algn="l">
              <a:spcBef>
                <a:spcPts val="320"/>
              </a:spcBef>
              <a:spcAft>
                <a:spcPts val="0"/>
              </a:spcAft>
              <a:buSzPts val="1040"/>
              <a:buChar char="⚫"/>
              <a:defRPr sz="1600"/>
            </a:lvl4pPr>
            <a:lvl5pPr indent="-294639" lvl="4" marL="2286000" algn="l">
              <a:spcBef>
                <a:spcPts val="320"/>
              </a:spcBef>
              <a:spcAft>
                <a:spcPts val="0"/>
              </a:spcAft>
              <a:buSzPts val="1040"/>
              <a:buChar char="⚫"/>
              <a:defRPr sz="1600"/>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67" name="Google Shape;67;p87"/>
          <p:cNvSpPr txBox="1"/>
          <p:nvPr>
            <p:ph idx="4" type="body"/>
          </p:nvPr>
        </p:nvSpPr>
        <p:spPr>
          <a:xfrm>
            <a:off x="4645025" y="2514600"/>
            <a:ext cx="4041775" cy="3845720"/>
          </a:xfrm>
          <a:prstGeom prst="rect">
            <a:avLst/>
          </a:prstGeom>
          <a:noFill/>
          <a:ln>
            <a:noFill/>
          </a:ln>
        </p:spPr>
        <p:txBody>
          <a:bodyPr anchorCtr="0" anchor="t" bIns="45700" lIns="91425" spcFirstLastPara="1" rIns="91425" wrap="square" tIns="0">
            <a:normAutofit/>
          </a:bodyPr>
          <a:lstStyle>
            <a:lvl1pPr indent="-361315" lvl="0" marL="457200" algn="l">
              <a:spcBef>
                <a:spcPts val="440"/>
              </a:spcBef>
              <a:spcAft>
                <a:spcPts val="0"/>
              </a:spcAft>
              <a:buSzPts val="2090"/>
              <a:buChar char="⚫"/>
              <a:defRPr sz="2200"/>
            </a:lvl1pPr>
            <a:lvl2pPr indent="-336550" lvl="1" marL="914400" algn="l">
              <a:spcBef>
                <a:spcPts val="400"/>
              </a:spcBef>
              <a:spcAft>
                <a:spcPts val="0"/>
              </a:spcAft>
              <a:buSzPts val="1700"/>
              <a:buChar char="⚫"/>
              <a:defRPr sz="2000"/>
            </a:lvl2pPr>
            <a:lvl3pPr indent="-308610" lvl="2" marL="1371600" algn="l">
              <a:spcBef>
                <a:spcPts val="360"/>
              </a:spcBef>
              <a:spcAft>
                <a:spcPts val="0"/>
              </a:spcAft>
              <a:buSzPts val="1260"/>
              <a:buChar char="⚫"/>
              <a:defRPr sz="1800"/>
            </a:lvl3pPr>
            <a:lvl4pPr indent="-294639" lvl="3" marL="1828800" algn="l">
              <a:spcBef>
                <a:spcPts val="320"/>
              </a:spcBef>
              <a:spcAft>
                <a:spcPts val="0"/>
              </a:spcAft>
              <a:buSzPts val="1040"/>
              <a:buChar char="⚫"/>
              <a:defRPr sz="1600"/>
            </a:lvl4pPr>
            <a:lvl5pPr indent="-294639" lvl="4" marL="2286000" algn="l">
              <a:spcBef>
                <a:spcPts val="320"/>
              </a:spcBef>
              <a:spcAft>
                <a:spcPts val="0"/>
              </a:spcAft>
              <a:buSzPts val="1040"/>
              <a:buChar char="⚫"/>
              <a:defRPr sz="1600"/>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68" name="Google Shape;68;p87"/>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87"/>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87"/>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sp>
        <p:nvSpPr>
          <p:cNvPr id="72" name="Google Shape;72;p88"/>
          <p:cNvSpPr txBox="1"/>
          <p:nvPr>
            <p:ph type="title"/>
          </p:nvPr>
        </p:nvSpPr>
        <p:spPr>
          <a:xfrm>
            <a:off x="457200" y="704088"/>
            <a:ext cx="8305800" cy="1143000"/>
          </a:xfrm>
          <a:prstGeom prst="rect">
            <a:avLst/>
          </a:prstGeom>
          <a:noFill/>
          <a:ln>
            <a:noFill/>
          </a:ln>
        </p:spPr>
        <p:txBody>
          <a:bodyPr anchorCtr="0" anchor="b" bIns="0" lIns="0" spcFirstLastPara="1" rIns="0" wrap="square" tIns="45700">
            <a:normAutofit/>
          </a:bodyPr>
          <a:lstStyle>
            <a:lvl1pPr lvl="0" algn="l">
              <a:spcBef>
                <a:spcPts val="0"/>
              </a:spcBef>
              <a:spcAft>
                <a:spcPts val="0"/>
              </a:spcAft>
              <a:buClr>
                <a:schemeClr val="dk2"/>
              </a:buClr>
              <a:buSzPts val="5000"/>
              <a:buFont typeface="Calibri"/>
              <a:buNone/>
              <a:defRPr b="0" sz="5000">
                <a:solidFill>
                  <a:schemeClr val="dk2"/>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 name="Google Shape;73;p88"/>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88"/>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88"/>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6" name="Shape 76"/>
        <p:cNvGrpSpPr/>
        <p:nvPr/>
      </p:nvGrpSpPr>
      <p:grpSpPr>
        <a:xfrm>
          <a:off x="0" y="0"/>
          <a:ext cx="0" cy="0"/>
          <a:chOff x="0" y="0"/>
          <a:chExt cx="0" cy="0"/>
        </a:xfrm>
      </p:grpSpPr>
      <p:sp>
        <p:nvSpPr>
          <p:cNvPr id="77" name="Google Shape;77;p89"/>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89"/>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89"/>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80" name="Shape 80"/>
        <p:cNvGrpSpPr/>
        <p:nvPr/>
      </p:nvGrpSpPr>
      <p:grpSpPr>
        <a:xfrm>
          <a:off x="0" y="0"/>
          <a:ext cx="0" cy="0"/>
          <a:chOff x="0" y="0"/>
          <a:chExt cx="0" cy="0"/>
        </a:xfrm>
      </p:grpSpPr>
      <p:sp>
        <p:nvSpPr>
          <p:cNvPr id="81" name="Google Shape;81;p90"/>
          <p:cNvSpPr txBox="1"/>
          <p:nvPr>
            <p:ph type="title"/>
          </p:nvPr>
        </p:nvSpPr>
        <p:spPr>
          <a:xfrm>
            <a:off x="685800" y="514352"/>
            <a:ext cx="2743200" cy="1162050"/>
          </a:xfrm>
          <a:prstGeom prst="rect">
            <a:avLst/>
          </a:prstGeom>
          <a:noFill/>
          <a:ln>
            <a:noFill/>
          </a:ln>
        </p:spPr>
        <p:txBody>
          <a:bodyPr anchorCtr="0" anchor="b" bIns="0" lIns="0" spcFirstLastPara="1" rIns="0" wrap="square" tIns="45700">
            <a:noAutofit/>
          </a:bodyPr>
          <a:lstStyle>
            <a:lvl1pPr lvl="0" algn="l">
              <a:spcBef>
                <a:spcPts val="0"/>
              </a:spcBef>
              <a:spcAft>
                <a:spcPts val="0"/>
              </a:spcAft>
              <a:buClr>
                <a:schemeClr val="dk2"/>
              </a:buClr>
              <a:buSzPts val="2600"/>
              <a:buFont typeface="Calibri"/>
              <a:buNone/>
              <a:defRPr b="0" sz="2600">
                <a:solidFill>
                  <a:schemeClr val="dk2"/>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 name="Google Shape;82;p90"/>
          <p:cNvSpPr txBox="1"/>
          <p:nvPr>
            <p:ph idx="1" type="body"/>
          </p:nvPr>
        </p:nvSpPr>
        <p:spPr>
          <a:xfrm>
            <a:off x="685800" y="1676400"/>
            <a:ext cx="2743200" cy="4572000"/>
          </a:xfrm>
          <a:prstGeom prst="rect">
            <a:avLst/>
          </a:prstGeom>
          <a:noFill/>
          <a:ln>
            <a:noFill/>
          </a:ln>
        </p:spPr>
        <p:txBody>
          <a:bodyPr anchorCtr="0" anchor="t" bIns="45700" lIns="18275" spcFirstLastPara="1" rIns="18275" wrap="square" tIns="45700">
            <a:normAutofit/>
          </a:bodyPr>
          <a:lstStyle>
            <a:lvl1pPr indent="-228600" lvl="0" marL="457200" algn="l">
              <a:spcBef>
                <a:spcPts val="280"/>
              </a:spcBef>
              <a:spcAft>
                <a:spcPts val="0"/>
              </a:spcAft>
              <a:buSzPts val="1330"/>
              <a:buNone/>
              <a:defRPr sz="1400"/>
            </a:lvl1pPr>
            <a:lvl2pPr indent="-228600" lvl="1" marL="914400" algn="l">
              <a:spcBef>
                <a:spcPts val="240"/>
              </a:spcBef>
              <a:spcAft>
                <a:spcPts val="0"/>
              </a:spcAft>
              <a:buSzPts val="1020"/>
              <a:buNone/>
              <a:defRPr sz="1200"/>
            </a:lvl2pPr>
            <a:lvl3pPr indent="-228600" lvl="2" marL="1371600" algn="l">
              <a:spcBef>
                <a:spcPts val="200"/>
              </a:spcBef>
              <a:spcAft>
                <a:spcPts val="0"/>
              </a:spcAft>
              <a:buSzPts val="700"/>
              <a:buNone/>
              <a:defRPr sz="1000"/>
            </a:lvl3pPr>
            <a:lvl4pPr indent="-228600" lvl="3" marL="1828800" algn="l">
              <a:spcBef>
                <a:spcPts val="180"/>
              </a:spcBef>
              <a:spcAft>
                <a:spcPts val="0"/>
              </a:spcAft>
              <a:buSzPts val="585"/>
              <a:buNone/>
              <a:defRPr sz="900"/>
            </a:lvl4pPr>
            <a:lvl5pPr indent="-228600" lvl="4" marL="2286000" algn="l">
              <a:spcBef>
                <a:spcPts val="180"/>
              </a:spcBef>
              <a:spcAft>
                <a:spcPts val="0"/>
              </a:spcAft>
              <a:buSzPts val="585"/>
              <a:buNone/>
              <a:defRPr sz="900"/>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83" name="Google Shape;83;p90"/>
          <p:cNvSpPr txBox="1"/>
          <p:nvPr>
            <p:ph idx="2" type="body"/>
          </p:nvPr>
        </p:nvSpPr>
        <p:spPr>
          <a:xfrm>
            <a:off x="3575050" y="1676400"/>
            <a:ext cx="5111750" cy="4572000"/>
          </a:xfrm>
          <a:prstGeom prst="rect">
            <a:avLst/>
          </a:prstGeom>
          <a:noFill/>
          <a:ln>
            <a:noFill/>
          </a:ln>
        </p:spPr>
        <p:txBody>
          <a:bodyPr anchorCtr="0" anchor="t" bIns="45700" lIns="91425" spcFirstLastPara="1" rIns="91425" wrap="square" tIns="0">
            <a:normAutofit/>
          </a:bodyPr>
          <a:lstStyle>
            <a:lvl1pPr indent="-397510" lvl="0" marL="457200" algn="l">
              <a:spcBef>
                <a:spcPts val="560"/>
              </a:spcBef>
              <a:spcAft>
                <a:spcPts val="0"/>
              </a:spcAft>
              <a:buSzPts val="2660"/>
              <a:buChar char="⚫"/>
              <a:defRPr sz="2800"/>
            </a:lvl1pPr>
            <a:lvl2pPr indent="-368935" lvl="1" marL="914400" algn="l">
              <a:spcBef>
                <a:spcPts val="520"/>
              </a:spcBef>
              <a:spcAft>
                <a:spcPts val="0"/>
              </a:spcAft>
              <a:buSzPts val="2210"/>
              <a:buChar char="⚫"/>
              <a:defRPr sz="2600"/>
            </a:lvl2pPr>
            <a:lvl3pPr indent="-335280" lvl="2" marL="1371600" algn="l">
              <a:spcBef>
                <a:spcPts val="480"/>
              </a:spcBef>
              <a:spcAft>
                <a:spcPts val="0"/>
              </a:spcAft>
              <a:buSzPts val="1680"/>
              <a:buChar char="⚫"/>
              <a:defRPr sz="2400"/>
            </a:lvl3pPr>
            <a:lvl4pPr indent="-311150" lvl="3" marL="1828800" algn="l">
              <a:spcBef>
                <a:spcPts val="400"/>
              </a:spcBef>
              <a:spcAft>
                <a:spcPts val="0"/>
              </a:spcAft>
              <a:buSzPts val="1300"/>
              <a:buChar char="⚫"/>
              <a:defRPr sz="2000"/>
            </a:lvl4pPr>
            <a:lvl5pPr indent="-302895" lvl="4" marL="2286000" algn="l">
              <a:spcBef>
                <a:spcPts val="360"/>
              </a:spcBef>
              <a:spcAft>
                <a:spcPts val="0"/>
              </a:spcAft>
              <a:buSzPts val="1170"/>
              <a:buChar char="⚫"/>
              <a:defRPr sz="1800"/>
            </a:lvl5pPr>
            <a:lvl6pPr indent="-320039" lvl="5" marL="2743200" algn="l">
              <a:spcBef>
                <a:spcPts val="360"/>
              </a:spcBef>
              <a:spcAft>
                <a:spcPts val="0"/>
              </a:spcAft>
              <a:buSzPts val="1440"/>
              <a:buChar char="⚫"/>
              <a:defRPr/>
            </a:lvl6pPr>
            <a:lvl7pPr indent="-320039" lvl="6" marL="3200400" algn="l">
              <a:spcBef>
                <a:spcPts val="360"/>
              </a:spcBef>
              <a:spcAft>
                <a:spcPts val="0"/>
              </a:spcAft>
              <a:buSzPts val="1440"/>
              <a:buChar char="⚫"/>
              <a:defRPr/>
            </a:lvl7pPr>
            <a:lvl8pPr indent="-342900" lvl="7" marL="3657600" algn="l">
              <a:spcBef>
                <a:spcPts val="360"/>
              </a:spcBef>
              <a:spcAft>
                <a:spcPts val="0"/>
              </a:spcAft>
              <a:buSzPts val="1800"/>
              <a:buChar char="•"/>
              <a:defRPr/>
            </a:lvl8pPr>
            <a:lvl9pPr indent="-342900" lvl="8" marL="4114800" algn="l">
              <a:spcBef>
                <a:spcPts val="360"/>
              </a:spcBef>
              <a:spcAft>
                <a:spcPts val="0"/>
              </a:spcAft>
              <a:buSzPts val="1800"/>
              <a:buChar char="•"/>
              <a:defRPr/>
            </a:lvl9pPr>
          </a:lstStyle>
          <a:p/>
        </p:txBody>
      </p:sp>
      <p:sp>
        <p:nvSpPr>
          <p:cNvPr id="84" name="Google Shape;84;p90"/>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90"/>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90"/>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image" Target="../media/image1.png"/><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65000" ty="0" sy="65000"/>
        </a:blipFill>
      </p:bgPr>
    </p:bg>
    <p:spTree>
      <p:nvGrpSpPr>
        <p:cNvPr id="9" name="Shape 9"/>
        <p:cNvGrpSpPr/>
        <p:nvPr/>
      </p:nvGrpSpPr>
      <p:grpSpPr>
        <a:xfrm>
          <a:off x="0" y="0"/>
          <a:ext cx="0" cy="0"/>
          <a:chOff x="0" y="0"/>
          <a:chExt cx="0" cy="0"/>
        </a:xfrm>
      </p:grpSpPr>
      <p:sp>
        <p:nvSpPr>
          <p:cNvPr id="10" name="Google Shape;10;p81"/>
          <p:cNvSpPr/>
          <p:nvPr/>
        </p:nvSpPr>
        <p:spPr>
          <a:xfrm>
            <a:off x="-9525" y="-7144"/>
            <a:ext cx="9163050" cy="104140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0079AD">
                  <a:alpha val="44705"/>
                </a:srgbClr>
              </a:gs>
              <a:gs pos="100000">
                <a:srgbClr val="00E9F7">
                  <a:alpha val="54901"/>
                </a:srgbClr>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lt1"/>
              </a:solidFill>
              <a:latin typeface="Constantia"/>
              <a:ea typeface="Constantia"/>
              <a:cs typeface="Constantia"/>
              <a:sym typeface="Constantia"/>
            </a:endParaRPr>
          </a:p>
        </p:txBody>
      </p:sp>
      <p:sp>
        <p:nvSpPr>
          <p:cNvPr id="11" name="Google Shape;11;p81"/>
          <p:cNvSpPr/>
          <p:nvPr/>
        </p:nvSpPr>
        <p:spPr>
          <a:xfrm>
            <a:off x="4381500" y="-7144"/>
            <a:ext cx="4762500" cy="638175"/>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00ABB4">
                  <a:alpha val="29803"/>
                </a:srgbClr>
              </a:gs>
              <a:gs pos="80000">
                <a:srgbClr val="0099E4">
                  <a:alpha val="44705"/>
                </a:srgbClr>
              </a:gs>
              <a:gs pos="100000">
                <a:srgbClr val="0099E4">
                  <a:alpha val="44705"/>
                </a:srgbClr>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lt1"/>
              </a:solidFill>
              <a:latin typeface="Constantia"/>
              <a:ea typeface="Constantia"/>
              <a:cs typeface="Constantia"/>
              <a:sym typeface="Constantia"/>
            </a:endParaRPr>
          </a:p>
        </p:txBody>
      </p:sp>
      <p:sp>
        <p:nvSpPr>
          <p:cNvPr id="12" name="Google Shape;12;p81"/>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marR="0" rtl="0" algn="l">
              <a:spcBef>
                <a:spcPts val="0"/>
              </a:spcBef>
              <a:spcAft>
                <a:spcPts val="0"/>
              </a:spcAft>
              <a:buClr>
                <a:schemeClr val="lt2"/>
              </a:buClr>
              <a:buSzPts val="5000"/>
              <a:buFont typeface="Calibri"/>
              <a:buNone/>
              <a:defRPr b="0" i="0" sz="5000" u="none" cap="none" strike="noStrike">
                <a:solidFill>
                  <a:schemeClr val="lt2"/>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81"/>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lvl1pPr indent="-385445" lvl="0" marL="457200" marR="0" rtl="0" algn="l">
              <a:spcBef>
                <a:spcPts val="520"/>
              </a:spcBef>
              <a:spcAft>
                <a:spcPts val="0"/>
              </a:spcAft>
              <a:buClr>
                <a:schemeClr val="accent3"/>
              </a:buClr>
              <a:buSzPts val="2470"/>
              <a:buFont typeface="Noto Sans Symbols"/>
              <a:buChar char="⚫"/>
              <a:defRPr b="0" i="0" sz="2600" u="none" cap="none" strike="noStrike">
                <a:solidFill>
                  <a:schemeClr val="lt1"/>
                </a:solidFill>
                <a:latin typeface="Constantia"/>
                <a:ea typeface="Constantia"/>
                <a:cs typeface="Constantia"/>
                <a:sym typeface="Constantia"/>
              </a:defRPr>
            </a:lvl1pPr>
            <a:lvl2pPr indent="-358140" lvl="1" marL="914400" marR="0" rtl="0" algn="l">
              <a:spcBef>
                <a:spcPts val="480"/>
              </a:spcBef>
              <a:spcAft>
                <a:spcPts val="0"/>
              </a:spcAft>
              <a:buClr>
                <a:schemeClr val="accent1"/>
              </a:buClr>
              <a:buSzPts val="2040"/>
              <a:buFont typeface="Noto Sans Symbols"/>
              <a:buChar char="⚫"/>
              <a:defRPr b="0" i="0" sz="2400" u="none" cap="none" strike="noStrike">
                <a:solidFill>
                  <a:schemeClr val="lt1"/>
                </a:solidFill>
                <a:latin typeface="Constantia"/>
                <a:ea typeface="Constantia"/>
                <a:cs typeface="Constantia"/>
                <a:sym typeface="Constantia"/>
              </a:defRPr>
            </a:lvl2pPr>
            <a:lvl3pPr indent="-321944" lvl="2" marL="1371600" marR="0" rtl="0" algn="l">
              <a:spcBef>
                <a:spcPts val="420"/>
              </a:spcBef>
              <a:spcAft>
                <a:spcPts val="0"/>
              </a:spcAft>
              <a:buClr>
                <a:schemeClr val="accent2"/>
              </a:buClr>
              <a:buSzPts val="1470"/>
              <a:buFont typeface="Noto Sans Symbols"/>
              <a:buChar char="⚫"/>
              <a:defRPr b="0" i="0" sz="2100" u="none" cap="none" strike="noStrike">
                <a:solidFill>
                  <a:schemeClr val="lt1"/>
                </a:solidFill>
                <a:latin typeface="Constantia"/>
                <a:ea typeface="Constantia"/>
                <a:cs typeface="Constantia"/>
                <a:sym typeface="Constantia"/>
              </a:defRPr>
            </a:lvl3pPr>
            <a:lvl4pPr indent="-311150" lvl="3" marL="1828800" marR="0" rtl="0" algn="l">
              <a:spcBef>
                <a:spcPts val="400"/>
              </a:spcBef>
              <a:spcAft>
                <a:spcPts val="0"/>
              </a:spcAft>
              <a:buClr>
                <a:schemeClr val="accent3"/>
              </a:buClr>
              <a:buSzPts val="1300"/>
              <a:buFont typeface="Noto Sans Symbols"/>
              <a:buChar char="⚫"/>
              <a:defRPr b="0" i="0" sz="2000" u="none" cap="none" strike="noStrike">
                <a:solidFill>
                  <a:schemeClr val="lt1"/>
                </a:solidFill>
                <a:latin typeface="Constantia"/>
                <a:ea typeface="Constantia"/>
                <a:cs typeface="Constantia"/>
                <a:sym typeface="Constantia"/>
              </a:defRPr>
            </a:lvl4pPr>
            <a:lvl5pPr indent="-311150" lvl="4" marL="2286000" marR="0" rtl="0" algn="l">
              <a:spcBef>
                <a:spcPts val="400"/>
              </a:spcBef>
              <a:spcAft>
                <a:spcPts val="0"/>
              </a:spcAft>
              <a:buClr>
                <a:schemeClr val="accent4"/>
              </a:buClr>
              <a:buSzPts val="1300"/>
              <a:buFont typeface="Noto Sans Symbols"/>
              <a:buChar char="⚫"/>
              <a:defRPr b="0" i="0" sz="2000" u="none" cap="none" strike="noStrike">
                <a:solidFill>
                  <a:schemeClr val="lt1"/>
                </a:solidFill>
                <a:latin typeface="Constantia"/>
                <a:ea typeface="Constantia"/>
                <a:cs typeface="Constantia"/>
                <a:sym typeface="Constantia"/>
              </a:defRPr>
            </a:lvl5pPr>
            <a:lvl6pPr indent="-320039" lvl="5" marL="2743200" marR="0" rtl="0" algn="l">
              <a:spcBef>
                <a:spcPts val="360"/>
              </a:spcBef>
              <a:spcAft>
                <a:spcPts val="0"/>
              </a:spcAft>
              <a:buClr>
                <a:schemeClr val="accent5"/>
              </a:buClr>
              <a:buSzPts val="1440"/>
              <a:buFont typeface="Noto Sans Symbols"/>
              <a:buChar char="⚫"/>
              <a:defRPr b="0" i="0" sz="1800" u="none" cap="none" strike="noStrike">
                <a:solidFill>
                  <a:schemeClr val="lt1"/>
                </a:solidFill>
                <a:latin typeface="Constantia"/>
                <a:ea typeface="Constantia"/>
                <a:cs typeface="Constantia"/>
                <a:sym typeface="Constantia"/>
              </a:defRPr>
            </a:lvl6pPr>
            <a:lvl7pPr indent="-309879" lvl="6" marL="3200400" marR="0" rtl="0" algn="l">
              <a:spcBef>
                <a:spcPts val="320"/>
              </a:spcBef>
              <a:spcAft>
                <a:spcPts val="0"/>
              </a:spcAft>
              <a:buClr>
                <a:schemeClr val="accent6"/>
              </a:buClr>
              <a:buSzPts val="1280"/>
              <a:buFont typeface="Noto Sans Symbols"/>
              <a:buChar char="⚫"/>
              <a:defRPr b="0" i="0" sz="1600" u="none" cap="none" strike="noStrike">
                <a:solidFill>
                  <a:schemeClr val="lt1"/>
                </a:solidFill>
                <a:latin typeface="Constantia"/>
                <a:ea typeface="Constantia"/>
                <a:cs typeface="Constantia"/>
                <a:sym typeface="Constantia"/>
              </a:defRPr>
            </a:lvl7pPr>
            <a:lvl8pPr indent="-330200" lvl="7" marL="3657600" marR="0" rtl="0" algn="l">
              <a:spcBef>
                <a:spcPts val="320"/>
              </a:spcBef>
              <a:spcAft>
                <a:spcPts val="0"/>
              </a:spcAft>
              <a:buClr>
                <a:schemeClr val="lt2"/>
              </a:buClr>
              <a:buSzPts val="1600"/>
              <a:buFont typeface="Constantia"/>
              <a:buChar char="•"/>
              <a:defRPr b="0" i="0" sz="1600" u="none" cap="none" strike="noStrike">
                <a:solidFill>
                  <a:schemeClr val="lt1"/>
                </a:solidFill>
                <a:latin typeface="Constantia"/>
                <a:ea typeface="Constantia"/>
                <a:cs typeface="Constantia"/>
                <a:sym typeface="Constantia"/>
              </a:defRPr>
            </a:lvl8pPr>
            <a:lvl9pPr indent="-317500" lvl="8" marL="4114800" marR="0" rtl="0" algn="l">
              <a:spcBef>
                <a:spcPts val="280"/>
              </a:spcBef>
              <a:spcAft>
                <a:spcPts val="0"/>
              </a:spcAft>
              <a:buClr>
                <a:schemeClr val="lt2"/>
              </a:buClr>
              <a:buSzPts val="1400"/>
              <a:buFont typeface="Constantia"/>
              <a:buChar char="•"/>
              <a:defRPr b="0" i="0" sz="1400" u="none" cap="none" strike="noStrike">
                <a:solidFill>
                  <a:schemeClr val="lt1"/>
                </a:solidFill>
                <a:latin typeface="Constantia"/>
                <a:ea typeface="Constantia"/>
                <a:cs typeface="Constantia"/>
                <a:sym typeface="Constantia"/>
              </a:defRPr>
            </a:lvl9pPr>
          </a:lstStyle>
          <a:p/>
        </p:txBody>
      </p:sp>
      <p:sp>
        <p:nvSpPr>
          <p:cNvPr id="14" name="Google Shape;14;p81"/>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1200" u="none" cap="none" strike="noStrike">
                <a:solidFill>
                  <a:srgbClr val="D0E9ED"/>
                </a:solidFill>
                <a:latin typeface="Constantia"/>
                <a:ea typeface="Constantia"/>
                <a:cs typeface="Constantia"/>
                <a:sym typeface="Constantia"/>
              </a:defRPr>
            </a:lvl1pPr>
            <a:lvl2pPr lvl="1"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2pPr>
            <a:lvl3pPr lvl="2"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3pPr>
            <a:lvl4pPr lvl="3"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4pPr>
            <a:lvl5pPr lvl="4"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5pPr>
            <a:lvl6pPr lvl="5"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6pPr>
            <a:lvl7pPr lvl="6"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7pPr>
            <a:lvl8pPr lvl="7"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8pPr>
            <a:lvl9pPr lvl="8"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9pPr>
          </a:lstStyle>
          <a:p/>
        </p:txBody>
      </p:sp>
      <p:sp>
        <p:nvSpPr>
          <p:cNvPr id="15" name="Google Shape;15;p81"/>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b="0" i="0" sz="1200" u="none" cap="none" strike="noStrike">
                <a:solidFill>
                  <a:srgbClr val="D0E9ED"/>
                </a:solidFill>
                <a:latin typeface="Constantia"/>
                <a:ea typeface="Constantia"/>
                <a:cs typeface="Constantia"/>
                <a:sym typeface="Constantia"/>
              </a:defRPr>
            </a:lvl1pPr>
            <a:lvl2pPr lvl="1"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2pPr>
            <a:lvl3pPr lvl="2"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3pPr>
            <a:lvl4pPr lvl="3"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4pPr>
            <a:lvl5pPr lvl="4"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5pPr>
            <a:lvl6pPr lvl="5"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6pPr>
            <a:lvl7pPr lvl="6"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7pPr>
            <a:lvl8pPr lvl="7"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8pPr>
            <a:lvl9pPr lvl="8" marR="0" rtl="0" algn="l">
              <a:spcBef>
                <a:spcPts val="0"/>
              </a:spcBef>
              <a:spcAft>
                <a:spcPts val="0"/>
              </a:spcAft>
              <a:buSzPts val="1400"/>
              <a:buNone/>
              <a:defRPr b="0" i="0" sz="1800" u="none" cap="none" strike="noStrike">
                <a:solidFill>
                  <a:schemeClr val="lt1"/>
                </a:solidFill>
                <a:latin typeface="Constantia"/>
                <a:ea typeface="Constantia"/>
                <a:cs typeface="Constantia"/>
                <a:sym typeface="Constantia"/>
              </a:defRPr>
            </a:lvl9pPr>
          </a:lstStyle>
          <a:p/>
        </p:txBody>
      </p:sp>
      <p:sp>
        <p:nvSpPr>
          <p:cNvPr id="16" name="Google Shape;16;p81"/>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rtl="0" algn="r">
              <a:spcBef>
                <a:spcPts val="0"/>
              </a:spcBef>
              <a:buNone/>
              <a:defRPr b="0" i="0" sz="1200" u="none" cap="none" strike="noStrike">
                <a:solidFill>
                  <a:srgbClr val="D0E9ED"/>
                </a:solidFill>
                <a:latin typeface="Constantia"/>
                <a:ea typeface="Constantia"/>
                <a:cs typeface="Constantia"/>
                <a:sym typeface="Constantia"/>
              </a:defRPr>
            </a:lvl1pPr>
            <a:lvl2pPr indent="0" lvl="1" marL="0" marR="0" rtl="0" algn="r">
              <a:spcBef>
                <a:spcPts val="0"/>
              </a:spcBef>
              <a:buNone/>
              <a:defRPr b="0" i="0" sz="1200" u="none" cap="none" strike="noStrike">
                <a:solidFill>
                  <a:srgbClr val="D0E9ED"/>
                </a:solidFill>
                <a:latin typeface="Constantia"/>
                <a:ea typeface="Constantia"/>
                <a:cs typeface="Constantia"/>
                <a:sym typeface="Constantia"/>
              </a:defRPr>
            </a:lvl2pPr>
            <a:lvl3pPr indent="0" lvl="2" marL="0" marR="0" rtl="0" algn="r">
              <a:spcBef>
                <a:spcPts val="0"/>
              </a:spcBef>
              <a:buNone/>
              <a:defRPr b="0" i="0" sz="1200" u="none" cap="none" strike="noStrike">
                <a:solidFill>
                  <a:srgbClr val="D0E9ED"/>
                </a:solidFill>
                <a:latin typeface="Constantia"/>
                <a:ea typeface="Constantia"/>
                <a:cs typeface="Constantia"/>
                <a:sym typeface="Constantia"/>
              </a:defRPr>
            </a:lvl3pPr>
            <a:lvl4pPr indent="0" lvl="3" marL="0" marR="0" rtl="0" algn="r">
              <a:spcBef>
                <a:spcPts val="0"/>
              </a:spcBef>
              <a:buNone/>
              <a:defRPr b="0" i="0" sz="1200" u="none" cap="none" strike="noStrike">
                <a:solidFill>
                  <a:srgbClr val="D0E9ED"/>
                </a:solidFill>
                <a:latin typeface="Constantia"/>
                <a:ea typeface="Constantia"/>
                <a:cs typeface="Constantia"/>
                <a:sym typeface="Constantia"/>
              </a:defRPr>
            </a:lvl4pPr>
            <a:lvl5pPr indent="0" lvl="4" marL="0" marR="0" rtl="0" algn="r">
              <a:spcBef>
                <a:spcPts val="0"/>
              </a:spcBef>
              <a:buNone/>
              <a:defRPr b="0" i="0" sz="1200" u="none" cap="none" strike="noStrike">
                <a:solidFill>
                  <a:srgbClr val="D0E9ED"/>
                </a:solidFill>
                <a:latin typeface="Constantia"/>
                <a:ea typeface="Constantia"/>
                <a:cs typeface="Constantia"/>
                <a:sym typeface="Constantia"/>
              </a:defRPr>
            </a:lvl5pPr>
            <a:lvl6pPr indent="0" lvl="5" marL="0" marR="0" rtl="0" algn="r">
              <a:spcBef>
                <a:spcPts val="0"/>
              </a:spcBef>
              <a:buNone/>
              <a:defRPr b="0" i="0" sz="1200" u="none" cap="none" strike="noStrike">
                <a:solidFill>
                  <a:srgbClr val="D0E9ED"/>
                </a:solidFill>
                <a:latin typeface="Constantia"/>
                <a:ea typeface="Constantia"/>
                <a:cs typeface="Constantia"/>
                <a:sym typeface="Constantia"/>
              </a:defRPr>
            </a:lvl6pPr>
            <a:lvl7pPr indent="0" lvl="6" marL="0" marR="0" rtl="0" algn="r">
              <a:spcBef>
                <a:spcPts val="0"/>
              </a:spcBef>
              <a:buNone/>
              <a:defRPr b="0" i="0" sz="1200" u="none" cap="none" strike="noStrike">
                <a:solidFill>
                  <a:srgbClr val="D0E9ED"/>
                </a:solidFill>
                <a:latin typeface="Constantia"/>
                <a:ea typeface="Constantia"/>
                <a:cs typeface="Constantia"/>
                <a:sym typeface="Constantia"/>
              </a:defRPr>
            </a:lvl7pPr>
            <a:lvl8pPr indent="0" lvl="7" marL="0" marR="0" rtl="0" algn="r">
              <a:spcBef>
                <a:spcPts val="0"/>
              </a:spcBef>
              <a:buNone/>
              <a:defRPr b="0" i="0" sz="1200" u="none" cap="none" strike="noStrike">
                <a:solidFill>
                  <a:srgbClr val="D0E9ED"/>
                </a:solidFill>
                <a:latin typeface="Constantia"/>
                <a:ea typeface="Constantia"/>
                <a:cs typeface="Constantia"/>
                <a:sym typeface="Constantia"/>
              </a:defRPr>
            </a:lvl8pPr>
            <a:lvl9pPr indent="0" lvl="8" marL="0" marR="0" rtl="0" algn="r">
              <a:spcBef>
                <a:spcPts val="0"/>
              </a:spcBef>
              <a:buNone/>
              <a:defRPr b="0" i="0" sz="1200" u="none" cap="none" strike="noStrike">
                <a:solidFill>
                  <a:srgbClr val="D0E9ED"/>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IN"/>
              <a:t>‹#›</a:t>
            </a:fld>
            <a:endParaRPr/>
          </a:p>
        </p:txBody>
      </p:sp>
      <p:grpSp>
        <p:nvGrpSpPr>
          <p:cNvPr id="17" name="Google Shape;17;p81"/>
          <p:cNvGrpSpPr/>
          <p:nvPr/>
        </p:nvGrpSpPr>
        <p:grpSpPr>
          <a:xfrm>
            <a:off x="-29294" y="-16113"/>
            <a:ext cx="9198255" cy="1086266"/>
            <a:chOff x="-29322" y="-1971"/>
            <a:chExt cx="9198255" cy="1086266"/>
          </a:xfrm>
        </p:grpSpPr>
        <p:sp>
          <p:nvSpPr>
            <p:cNvPr id="18" name="Google Shape;18;p81"/>
            <p:cNvSpPr/>
            <p:nvPr/>
          </p:nvSpPr>
          <p:spPr>
            <a:xfrm rot="-164308">
              <a:off x="-19045" y="216550"/>
              <a:ext cx="9163050" cy="649224"/>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09B6BE"/>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nstantia"/>
                <a:ea typeface="Constantia"/>
                <a:cs typeface="Constantia"/>
                <a:sym typeface="Constantia"/>
              </a:endParaRPr>
            </a:p>
          </p:txBody>
        </p:sp>
        <p:sp>
          <p:nvSpPr>
            <p:cNvPr id="19" name="Google Shape;19;p81"/>
            <p:cNvSpPr/>
            <p:nvPr/>
          </p:nvSpPr>
          <p:spPr>
            <a:xfrm rot="-164308">
              <a:off x="-14309" y="290003"/>
              <a:ext cx="9175812" cy="530352"/>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onstantia"/>
                <a:ea typeface="Constantia"/>
                <a:cs typeface="Constantia"/>
                <a:sym typeface="Constantia"/>
              </a:endParaRPr>
            </a:p>
          </p:txBody>
        </p:sp>
      </p:grpSp>
    </p:spTree>
  </p:cSld>
  <p:clrMap accent1="accent1" accent2="accent2" accent3="accent3" accent4="accent4" accent5="accent5" accent6="accent6" bg1="lt1" bg2="dk2" tx1="dk1" tx2="lt2" folHlink="folHlink" hlink="hlink"/>
  <p:sldLayoutIdLst>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rotWithShape="1">
          <a:blip r:embed="rId1">
            <a:alphaModFix/>
          </a:blip>
          <a:tile algn="tl" flip="none" tx="0" sx="65000" ty="0" sy="65000"/>
        </a:blipFill>
      </p:bgPr>
    </p:bg>
    <p:spTree>
      <p:nvGrpSpPr>
        <p:cNvPr id="26" name="Shape 26"/>
        <p:cNvGrpSpPr/>
        <p:nvPr/>
      </p:nvGrpSpPr>
      <p:grpSpPr>
        <a:xfrm>
          <a:off x="0" y="0"/>
          <a:ext cx="0" cy="0"/>
          <a:chOff x="0" y="0"/>
          <a:chExt cx="0" cy="0"/>
        </a:xfrm>
      </p:grpSpPr>
      <p:sp>
        <p:nvSpPr>
          <p:cNvPr id="27" name="Google Shape;27;p80"/>
          <p:cNvSpPr/>
          <p:nvPr/>
        </p:nvSpPr>
        <p:spPr>
          <a:xfrm>
            <a:off x="-9525" y="-7144"/>
            <a:ext cx="9163050" cy="1041400"/>
          </a:xfrm>
          <a:custGeom>
            <a:rect b="b" l="l" r="r" t="t"/>
            <a:pathLst>
              <a:path extrusionOk="0" h="656" w="5772">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rgbClr val="0079AD">
                  <a:alpha val="44705"/>
                </a:srgbClr>
              </a:gs>
              <a:gs pos="100000">
                <a:srgbClr val="00E9F7">
                  <a:alpha val="54901"/>
                </a:srgbClr>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onstantia"/>
              <a:ea typeface="Constantia"/>
              <a:cs typeface="Constantia"/>
              <a:sym typeface="Constantia"/>
            </a:endParaRPr>
          </a:p>
        </p:txBody>
      </p:sp>
      <p:sp>
        <p:nvSpPr>
          <p:cNvPr id="28" name="Google Shape;28;p80"/>
          <p:cNvSpPr/>
          <p:nvPr/>
        </p:nvSpPr>
        <p:spPr>
          <a:xfrm>
            <a:off x="4381500" y="-7144"/>
            <a:ext cx="4762500" cy="638175"/>
          </a:xfrm>
          <a:custGeom>
            <a:rect b="b" l="l" r="r" t="t"/>
            <a:pathLst>
              <a:path extrusionOk="0" h="595" w="3000">
                <a:moveTo>
                  <a:pt x="0" y="0"/>
                </a:moveTo>
                <a:cubicBezTo>
                  <a:pt x="174" y="102"/>
                  <a:pt x="1168" y="533"/>
                  <a:pt x="1668" y="564"/>
                </a:cubicBezTo>
                <a:cubicBezTo>
                  <a:pt x="2168" y="595"/>
                  <a:pt x="2778" y="279"/>
                  <a:pt x="3000" y="186"/>
                </a:cubicBezTo>
                <a:lnTo>
                  <a:pt x="3000" y="6"/>
                </a:lnTo>
                <a:lnTo>
                  <a:pt x="0" y="0"/>
                </a:lnTo>
                <a:close/>
              </a:path>
            </a:pathLst>
          </a:custGeom>
          <a:gradFill>
            <a:gsLst>
              <a:gs pos="0">
                <a:srgbClr val="00ABB4">
                  <a:alpha val="29803"/>
                </a:srgbClr>
              </a:gs>
              <a:gs pos="80000">
                <a:srgbClr val="0099E4">
                  <a:alpha val="44705"/>
                </a:srgbClr>
              </a:gs>
              <a:gs pos="100000">
                <a:srgbClr val="0099E4">
                  <a:alpha val="44705"/>
                </a:srgbClr>
              </a:gs>
            </a:gsLst>
            <a:lin ang="5400000" scaled="0"/>
          </a:gra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onstantia"/>
              <a:ea typeface="Constantia"/>
              <a:cs typeface="Constantia"/>
              <a:sym typeface="Constantia"/>
            </a:endParaRPr>
          </a:p>
        </p:txBody>
      </p:sp>
      <p:sp>
        <p:nvSpPr>
          <p:cNvPr id="29" name="Google Shape;29;p80"/>
          <p:cNvSpPr txBox="1"/>
          <p:nvPr>
            <p:ph type="title"/>
          </p:nvPr>
        </p:nvSpPr>
        <p:spPr>
          <a:xfrm>
            <a:off x="457200" y="704088"/>
            <a:ext cx="8229600" cy="1143000"/>
          </a:xfrm>
          <a:prstGeom prst="rect">
            <a:avLst/>
          </a:prstGeom>
          <a:noFill/>
          <a:ln>
            <a:noFill/>
          </a:ln>
        </p:spPr>
        <p:txBody>
          <a:bodyPr anchorCtr="0" anchor="b" bIns="0" lIns="0" spcFirstLastPara="1" rIns="0" wrap="square" tIns="45700">
            <a:normAutofit/>
          </a:bodyPr>
          <a:lstStyle>
            <a:lvl1pPr lvl="0" marR="0" rtl="0" algn="l">
              <a:spcBef>
                <a:spcPts val="0"/>
              </a:spcBef>
              <a:spcAft>
                <a:spcPts val="0"/>
              </a:spcAft>
              <a:buClr>
                <a:schemeClr val="dk2"/>
              </a:buClr>
              <a:buSzPts val="5000"/>
              <a:buFont typeface="Calibri"/>
              <a:buNone/>
              <a:defRPr b="0" i="0" sz="5000" u="none" cap="none" strike="noStrike">
                <a:solidFill>
                  <a:schemeClr val="dk2"/>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0" name="Google Shape;30;p80"/>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lvl1pPr indent="-385445" lvl="0" marL="457200" marR="0" rtl="0" algn="l">
              <a:spcBef>
                <a:spcPts val="520"/>
              </a:spcBef>
              <a:spcAft>
                <a:spcPts val="0"/>
              </a:spcAft>
              <a:buClr>
                <a:schemeClr val="accent3"/>
              </a:buClr>
              <a:buSzPts val="2470"/>
              <a:buFont typeface="Noto Sans Symbols"/>
              <a:buChar char="⚫"/>
              <a:defRPr b="0" i="0" sz="2600" u="none" cap="none" strike="noStrike">
                <a:solidFill>
                  <a:schemeClr val="dk1"/>
                </a:solidFill>
                <a:latin typeface="Constantia"/>
                <a:ea typeface="Constantia"/>
                <a:cs typeface="Constantia"/>
                <a:sym typeface="Constantia"/>
              </a:defRPr>
            </a:lvl1pPr>
            <a:lvl2pPr indent="-358140" lvl="1" marL="914400" marR="0" rtl="0" algn="l">
              <a:spcBef>
                <a:spcPts val="480"/>
              </a:spcBef>
              <a:spcAft>
                <a:spcPts val="0"/>
              </a:spcAft>
              <a:buClr>
                <a:schemeClr val="accent1"/>
              </a:buClr>
              <a:buSzPts val="2040"/>
              <a:buFont typeface="Noto Sans Symbols"/>
              <a:buChar char="⚫"/>
              <a:defRPr b="0" i="0" sz="2400" u="none" cap="none" strike="noStrike">
                <a:solidFill>
                  <a:schemeClr val="dk1"/>
                </a:solidFill>
                <a:latin typeface="Constantia"/>
                <a:ea typeface="Constantia"/>
                <a:cs typeface="Constantia"/>
                <a:sym typeface="Constantia"/>
              </a:defRPr>
            </a:lvl2pPr>
            <a:lvl3pPr indent="-321944" lvl="2" marL="1371600" marR="0" rtl="0" algn="l">
              <a:spcBef>
                <a:spcPts val="420"/>
              </a:spcBef>
              <a:spcAft>
                <a:spcPts val="0"/>
              </a:spcAft>
              <a:buClr>
                <a:schemeClr val="accent2"/>
              </a:buClr>
              <a:buSzPts val="1470"/>
              <a:buFont typeface="Noto Sans Symbols"/>
              <a:buChar char="⚫"/>
              <a:defRPr b="0" i="0" sz="2100" u="none" cap="none" strike="noStrike">
                <a:solidFill>
                  <a:schemeClr val="dk1"/>
                </a:solidFill>
                <a:latin typeface="Constantia"/>
                <a:ea typeface="Constantia"/>
                <a:cs typeface="Constantia"/>
                <a:sym typeface="Constantia"/>
              </a:defRPr>
            </a:lvl3pPr>
            <a:lvl4pPr indent="-311150" lvl="3" marL="1828800" marR="0" rtl="0" algn="l">
              <a:spcBef>
                <a:spcPts val="400"/>
              </a:spcBef>
              <a:spcAft>
                <a:spcPts val="0"/>
              </a:spcAft>
              <a:buClr>
                <a:schemeClr val="accent3"/>
              </a:buClr>
              <a:buSzPts val="1300"/>
              <a:buFont typeface="Noto Sans Symbols"/>
              <a:buChar char="⚫"/>
              <a:defRPr b="0" i="0" sz="2000" u="none" cap="none" strike="noStrike">
                <a:solidFill>
                  <a:schemeClr val="dk1"/>
                </a:solidFill>
                <a:latin typeface="Constantia"/>
                <a:ea typeface="Constantia"/>
                <a:cs typeface="Constantia"/>
                <a:sym typeface="Constantia"/>
              </a:defRPr>
            </a:lvl4pPr>
            <a:lvl5pPr indent="-311150" lvl="4" marL="2286000" marR="0" rtl="0" algn="l">
              <a:spcBef>
                <a:spcPts val="400"/>
              </a:spcBef>
              <a:spcAft>
                <a:spcPts val="0"/>
              </a:spcAft>
              <a:buClr>
                <a:schemeClr val="accent4"/>
              </a:buClr>
              <a:buSzPts val="1300"/>
              <a:buFont typeface="Noto Sans Symbols"/>
              <a:buChar char="⚫"/>
              <a:defRPr b="0" i="0" sz="2000" u="none" cap="none" strike="noStrike">
                <a:solidFill>
                  <a:schemeClr val="dk1"/>
                </a:solidFill>
                <a:latin typeface="Constantia"/>
                <a:ea typeface="Constantia"/>
                <a:cs typeface="Constantia"/>
                <a:sym typeface="Constantia"/>
              </a:defRPr>
            </a:lvl5pPr>
            <a:lvl6pPr indent="-320039" lvl="5" marL="2743200" marR="0" rtl="0" algn="l">
              <a:spcBef>
                <a:spcPts val="360"/>
              </a:spcBef>
              <a:spcAft>
                <a:spcPts val="0"/>
              </a:spcAft>
              <a:buClr>
                <a:schemeClr val="accent5"/>
              </a:buClr>
              <a:buSzPts val="1440"/>
              <a:buFont typeface="Noto Sans Symbols"/>
              <a:buChar char="⚫"/>
              <a:defRPr b="0" i="0" sz="1800" u="none" cap="none" strike="noStrike">
                <a:solidFill>
                  <a:schemeClr val="dk1"/>
                </a:solidFill>
                <a:latin typeface="Constantia"/>
                <a:ea typeface="Constantia"/>
                <a:cs typeface="Constantia"/>
                <a:sym typeface="Constantia"/>
              </a:defRPr>
            </a:lvl6pPr>
            <a:lvl7pPr indent="-309879" lvl="6" marL="3200400" marR="0" rtl="0" algn="l">
              <a:spcBef>
                <a:spcPts val="320"/>
              </a:spcBef>
              <a:spcAft>
                <a:spcPts val="0"/>
              </a:spcAft>
              <a:buClr>
                <a:schemeClr val="accent6"/>
              </a:buClr>
              <a:buSzPts val="1280"/>
              <a:buFont typeface="Noto Sans Symbols"/>
              <a:buChar char="⚫"/>
              <a:defRPr b="0" i="0" sz="1600" u="none" cap="none" strike="noStrike">
                <a:solidFill>
                  <a:schemeClr val="dk1"/>
                </a:solidFill>
                <a:latin typeface="Constantia"/>
                <a:ea typeface="Constantia"/>
                <a:cs typeface="Constantia"/>
                <a:sym typeface="Constantia"/>
              </a:defRPr>
            </a:lvl7pPr>
            <a:lvl8pPr indent="-330200" lvl="7" marL="3657600" marR="0" rtl="0" algn="l">
              <a:spcBef>
                <a:spcPts val="320"/>
              </a:spcBef>
              <a:spcAft>
                <a:spcPts val="0"/>
              </a:spcAft>
              <a:buClr>
                <a:schemeClr val="dk2"/>
              </a:buClr>
              <a:buSzPts val="1600"/>
              <a:buFont typeface="Constantia"/>
              <a:buChar char="•"/>
              <a:defRPr b="0" i="0" sz="1600" u="none" cap="none" strike="noStrike">
                <a:solidFill>
                  <a:schemeClr val="dk1"/>
                </a:solidFill>
                <a:latin typeface="Constantia"/>
                <a:ea typeface="Constantia"/>
                <a:cs typeface="Constantia"/>
                <a:sym typeface="Constantia"/>
              </a:defRPr>
            </a:lvl8pPr>
            <a:lvl9pPr indent="-317500" lvl="8" marL="4114800" marR="0" rtl="0" algn="l">
              <a:spcBef>
                <a:spcPts val="280"/>
              </a:spcBef>
              <a:spcAft>
                <a:spcPts val="0"/>
              </a:spcAft>
              <a:buClr>
                <a:schemeClr val="dk2"/>
              </a:buClr>
              <a:buSzPts val="1400"/>
              <a:buFont typeface="Constantia"/>
              <a:buChar char="•"/>
              <a:defRPr b="0" i="0" sz="1400" u="none" cap="none" strike="noStrike">
                <a:solidFill>
                  <a:schemeClr val="dk1"/>
                </a:solidFill>
                <a:latin typeface="Constantia"/>
                <a:ea typeface="Constantia"/>
                <a:cs typeface="Constantia"/>
                <a:sym typeface="Constantia"/>
              </a:defRPr>
            </a:lvl9pPr>
          </a:lstStyle>
          <a:p/>
        </p:txBody>
      </p:sp>
      <p:sp>
        <p:nvSpPr>
          <p:cNvPr id="31" name="Google Shape;31;p80"/>
          <p:cNvSpPr txBox="1"/>
          <p:nvPr>
            <p:ph idx="10" type="dt"/>
          </p:nvPr>
        </p:nvSpPr>
        <p:spPr>
          <a:xfrm>
            <a:off x="457200" y="6356350"/>
            <a:ext cx="2133600" cy="365125"/>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sz="1200">
                <a:solidFill>
                  <a:srgbClr val="035C75"/>
                </a:solidFill>
                <a:latin typeface="Constantia"/>
                <a:ea typeface="Constantia"/>
                <a:cs typeface="Constantia"/>
                <a:sym typeface="Constantia"/>
              </a:defRPr>
            </a:lvl1pPr>
            <a:lvl2pPr lvl="1"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2pPr>
            <a:lvl3pPr lvl="2"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3pPr>
            <a:lvl4pPr lvl="3"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4pPr>
            <a:lvl5pPr lvl="4"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5pPr>
            <a:lvl6pPr lvl="5"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6pPr>
            <a:lvl7pPr lvl="6"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7pPr>
            <a:lvl8pPr lvl="7"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8pPr>
            <a:lvl9pPr lvl="8"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9pPr>
          </a:lstStyle>
          <a:p/>
        </p:txBody>
      </p:sp>
      <p:sp>
        <p:nvSpPr>
          <p:cNvPr id="32" name="Google Shape;32;p80"/>
          <p:cNvSpPr txBox="1"/>
          <p:nvPr>
            <p:ph idx="11" type="ftr"/>
          </p:nvPr>
        </p:nvSpPr>
        <p:spPr>
          <a:xfrm>
            <a:off x="2667000" y="6356350"/>
            <a:ext cx="3352800" cy="365125"/>
          </a:xfrm>
          <a:prstGeom prst="rect">
            <a:avLst/>
          </a:prstGeom>
          <a:noFill/>
          <a:ln>
            <a:noFill/>
          </a:ln>
        </p:spPr>
        <p:txBody>
          <a:bodyPr anchorCtr="0" anchor="b" bIns="0" lIns="0" spcFirstLastPara="1" rIns="0" wrap="square" tIns="0">
            <a:noAutofit/>
          </a:bodyPr>
          <a:lstStyle>
            <a:lvl1pPr lvl="0" marR="0" rtl="0" algn="l">
              <a:spcBef>
                <a:spcPts val="0"/>
              </a:spcBef>
              <a:spcAft>
                <a:spcPts val="0"/>
              </a:spcAft>
              <a:buSzPts val="1400"/>
              <a:buNone/>
              <a:defRPr sz="1200">
                <a:solidFill>
                  <a:srgbClr val="035C75"/>
                </a:solidFill>
                <a:latin typeface="Constantia"/>
                <a:ea typeface="Constantia"/>
                <a:cs typeface="Constantia"/>
                <a:sym typeface="Constantia"/>
              </a:defRPr>
            </a:lvl1pPr>
            <a:lvl2pPr lvl="1"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2pPr>
            <a:lvl3pPr lvl="2"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3pPr>
            <a:lvl4pPr lvl="3"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4pPr>
            <a:lvl5pPr lvl="4"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5pPr>
            <a:lvl6pPr lvl="5"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6pPr>
            <a:lvl7pPr lvl="6"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7pPr>
            <a:lvl8pPr lvl="7"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8pPr>
            <a:lvl9pPr lvl="8" marR="0" rtl="0" algn="l">
              <a:spcBef>
                <a:spcPts val="0"/>
              </a:spcBef>
              <a:spcAft>
                <a:spcPts val="0"/>
              </a:spcAft>
              <a:buSzPts val="1400"/>
              <a:buNone/>
              <a:defRPr b="0" i="0" sz="1800" u="none" cap="none" strike="noStrike">
                <a:solidFill>
                  <a:schemeClr val="dk1"/>
                </a:solidFill>
                <a:latin typeface="Constantia"/>
                <a:ea typeface="Constantia"/>
                <a:cs typeface="Constantia"/>
                <a:sym typeface="Constantia"/>
              </a:defRPr>
            </a:lvl9pPr>
          </a:lstStyle>
          <a:p/>
        </p:txBody>
      </p:sp>
      <p:sp>
        <p:nvSpPr>
          <p:cNvPr id="33" name="Google Shape;33;p80"/>
          <p:cNvSpPr txBox="1"/>
          <p:nvPr>
            <p:ph idx="12" type="sldNum"/>
          </p:nvPr>
        </p:nvSpPr>
        <p:spPr>
          <a:xfrm>
            <a:off x="7924800" y="6356350"/>
            <a:ext cx="762000" cy="365125"/>
          </a:xfrm>
          <a:prstGeom prst="rect">
            <a:avLst/>
          </a:prstGeom>
          <a:noFill/>
          <a:ln>
            <a:noFill/>
          </a:ln>
        </p:spPr>
        <p:txBody>
          <a:bodyPr anchorCtr="0" anchor="b" bIns="0" lIns="0" spcFirstLastPara="1" rIns="0" wrap="square" tIns="0">
            <a:noAutofit/>
          </a:bodyPr>
          <a:lstStyle>
            <a:lvl1pPr indent="0" lvl="0" marL="0" marR="0" rtl="0" algn="r">
              <a:spcBef>
                <a:spcPts val="0"/>
              </a:spcBef>
              <a:buNone/>
              <a:defRPr b="0" sz="1200" u="none">
                <a:solidFill>
                  <a:srgbClr val="035C75"/>
                </a:solidFill>
                <a:latin typeface="Constantia"/>
                <a:ea typeface="Constantia"/>
                <a:cs typeface="Constantia"/>
                <a:sym typeface="Constantia"/>
              </a:defRPr>
            </a:lvl1pPr>
            <a:lvl2pPr indent="0" lvl="1" marL="0" marR="0" rtl="0" algn="r">
              <a:spcBef>
                <a:spcPts val="0"/>
              </a:spcBef>
              <a:buNone/>
              <a:defRPr b="0" sz="1200" u="none">
                <a:solidFill>
                  <a:srgbClr val="035C75"/>
                </a:solidFill>
                <a:latin typeface="Constantia"/>
                <a:ea typeface="Constantia"/>
                <a:cs typeface="Constantia"/>
                <a:sym typeface="Constantia"/>
              </a:defRPr>
            </a:lvl2pPr>
            <a:lvl3pPr indent="0" lvl="2" marL="0" marR="0" rtl="0" algn="r">
              <a:spcBef>
                <a:spcPts val="0"/>
              </a:spcBef>
              <a:buNone/>
              <a:defRPr b="0" sz="1200" u="none">
                <a:solidFill>
                  <a:srgbClr val="035C75"/>
                </a:solidFill>
                <a:latin typeface="Constantia"/>
                <a:ea typeface="Constantia"/>
                <a:cs typeface="Constantia"/>
                <a:sym typeface="Constantia"/>
              </a:defRPr>
            </a:lvl3pPr>
            <a:lvl4pPr indent="0" lvl="3" marL="0" marR="0" rtl="0" algn="r">
              <a:spcBef>
                <a:spcPts val="0"/>
              </a:spcBef>
              <a:buNone/>
              <a:defRPr b="0" sz="1200" u="none">
                <a:solidFill>
                  <a:srgbClr val="035C75"/>
                </a:solidFill>
                <a:latin typeface="Constantia"/>
                <a:ea typeface="Constantia"/>
                <a:cs typeface="Constantia"/>
                <a:sym typeface="Constantia"/>
              </a:defRPr>
            </a:lvl4pPr>
            <a:lvl5pPr indent="0" lvl="4" marL="0" marR="0" rtl="0" algn="r">
              <a:spcBef>
                <a:spcPts val="0"/>
              </a:spcBef>
              <a:buNone/>
              <a:defRPr b="0" sz="1200" u="none">
                <a:solidFill>
                  <a:srgbClr val="035C75"/>
                </a:solidFill>
                <a:latin typeface="Constantia"/>
                <a:ea typeface="Constantia"/>
                <a:cs typeface="Constantia"/>
                <a:sym typeface="Constantia"/>
              </a:defRPr>
            </a:lvl5pPr>
            <a:lvl6pPr indent="0" lvl="5" marL="0" marR="0" rtl="0" algn="r">
              <a:spcBef>
                <a:spcPts val="0"/>
              </a:spcBef>
              <a:buNone/>
              <a:defRPr b="0" sz="1200" u="none">
                <a:solidFill>
                  <a:srgbClr val="035C75"/>
                </a:solidFill>
                <a:latin typeface="Constantia"/>
                <a:ea typeface="Constantia"/>
                <a:cs typeface="Constantia"/>
                <a:sym typeface="Constantia"/>
              </a:defRPr>
            </a:lvl6pPr>
            <a:lvl7pPr indent="0" lvl="6" marL="0" marR="0" rtl="0" algn="r">
              <a:spcBef>
                <a:spcPts val="0"/>
              </a:spcBef>
              <a:buNone/>
              <a:defRPr b="0" sz="1200" u="none">
                <a:solidFill>
                  <a:srgbClr val="035C75"/>
                </a:solidFill>
                <a:latin typeface="Constantia"/>
                <a:ea typeface="Constantia"/>
                <a:cs typeface="Constantia"/>
                <a:sym typeface="Constantia"/>
              </a:defRPr>
            </a:lvl7pPr>
            <a:lvl8pPr indent="0" lvl="7" marL="0" marR="0" rtl="0" algn="r">
              <a:spcBef>
                <a:spcPts val="0"/>
              </a:spcBef>
              <a:buNone/>
              <a:defRPr b="0" sz="1200" u="none">
                <a:solidFill>
                  <a:srgbClr val="035C75"/>
                </a:solidFill>
                <a:latin typeface="Constantia"/>
                <a:ea typeface="Constantia"/>
                <a:cs typeface="Constantia"/>
                <a:sym typeface="Constantia"/>
              </a:defRPr>
            </a:lvl8pPr>
            <a:lvl9pPr indent="0" lvl="8" marL="0" marR="0" rtl="0" algn="r">
              <a:spcBef>
                <a:spcPts val="0"/>
              </a:spcBef>
              <a:buNone/>
              <a:defRPr b="0" sz="1200" u="none">
                <a:solidFill>
                  <a:srgbClr val="035C75"/>
                </a:solidFill>
                <a:latin typeface="Constantia"/>
                <a:ea typeface="Constantia"/>
                <a:cs typeface="Constantia"/>
                <a:sym typeface="Constantia"/>
              </a:defRPr>
            </a:lvl9pPr>
          </a:lstStyle>
          <a:p>
            <a:pPr indent="0" lvl="0" marL="0" rtl="0" algn="r">
              <a:spcBef>
                <a:spcPts val="0"/>
              </a:spcBef>
              <a:spcAft>
                <a:spcPts val="0"/>
              </a:spcAft>
              <a:buNone/>
            </a:pPr>
            <a:fld id="{00000000-1234-1234-1234-123412341234}" type="slidenum">
              <a:rPr lang="en-IN"/>
              <a:t>‹#›</a:t>
            </a:fld>
            <a:endParaRPr/>
          </a:p>
        </p:txBody>
      </p:sp>
      <p:grpSp>
        <p:nvGrpSpPr>
          <p:cNvPr id="34" name="Google Shape;34;p80"/>
          <p:cNvGrpSpPr/>
          <p:nvPr/>
        </p:nvGrpSpPr>
        <p:grpSpPr>
          <a:xfrm>
            <a:off x="-29294" y="-16113"/>
            <a:ext cx="9198255" cy="1086266"/>
            <a:chOff x="-29322" y="-1971"/>
            <a:chExt cx="9198255" cy="1086266"/>
          </a:xfrm>
        </p:grpSpPr>
        <p:sp>
          <p:nvSpPr>
            <p:cNvPr id="35" name="Google Shape;35;p80"/>
            <p:cNvSpPr/>
            <p:nvPr/>
          </p:nvSpPr>
          <p:spPr>
            <a:xfrm rot="-164308">
              <a:off x="-19045" y="216550"/>
              <a:ext cx="9163050" cy="649224"/>
            </a:xfrm>
            <a:custGeom>
              <a:rect b="b" l="l" r="r" t="t"/>
              <a:pathLst>
                <a:path extrusionOk="0" h="1055" w="5772">
                  <a:moveTo>
                    <a:pt x="0" y="966"/>
                  </a:moveTo>
                  <a:cubicBezTo>
                    <a:pt x="282" y="738"/>
                    <a:pt x="923" y="275"/>
                    <a:pt x="1608" y="282"/>
                  </a:cubicBezTo>
                  <a:cubicBezTo>
                    <a:pt x="2293" y="289"/>
                    <a:pt x="3416" y="1055"/>
                    <a:pt x="4110" y="1008"/>
                  </a:cubicBezTo>
                  <a:cubicBezTo>
                    <a:pt x="4804" y="961"/>
                    <a:pt x="5426" y="210"/>
                    <a:pt x="5772" y="0"/>
                  </a:cubicBezTo>
                </a:path>
              </a:pathLst>
            </a:custGeom>
            <a:noFill/>
            <a:ln cap="flat" cmpd="sng" w="10775">
              <a:solidFill>
                <a:srgbClr val="09B6BE"/>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onstantia"/>
                <a:ea typeface="Constantia"/>
                <a:cs typeface="Constantia"/>
                <a:sym typeface="Constantia"/>
              </a:endParaRPr>
            </a:p>
          </p:txBody>
        </p:sp>
        <p:sp>
          <p:nvSpPr>
            <p:cNvPr id="36" name="Google Shape;36;p80"/>
            <p:cNvSpPr/>
            <p:nvPr/>
          </p:nvSpPr>
          <p:spPr>
            <a:xfrm rot="-164308">
              <a:off x="-14309" y="290003"/>
              <a:ext cx="9175812" cy="530352"/>
            </a:xfrm>
            <a:custGeom>
              <a:rect b="b" l="l" r="r" t="t"/>
              <a:pathLst>
                <a:path extrusionOk="0" h="854" w="5766">
                  <a:moveTo>
                    <a:pt x="0" y="732"/>
                  </a:moveTo>
                  <a:cubicBezTo>
                    <a:pt x="273" y="647"/>
                    <a:pt x="951" y="214"/>
                    <a:pt x="1638" y="228"/>
                  </a:cubicBezTo>
                  <a:cubicBezTo>
                    <a:pt x="2325" y="242"/>
                    <a:pt x="3434" y="854"/>
                    <a:pt x="4122" y="816"/>
                  </a:cubicBezTo>
                  <a:cubicBezTo>
                    <a:pt x="4810" y="778"/>
                    <a:pt x="5424" y="170"/>
                    <a:pt x="5766" y="0"/>
                  </a:cubicBezTo>
                </a:path>
              </a:pathLst>
            </a:custGeom>
            <a:noFill/>
            <a:ln cap="flat" cmpd="sng" w="9525">
              <a:solidFill>
                <a:schemeClr val="accent4"/>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onstantia"/>
                <a:ea typeface="Constantia"/>
                <a:cs typeface="Constantia"/>
                <a:sym typeface="Constantia"/>
              </a:endParaRPr>
            </a:p>
          </p:txBody>
        </p:sp>
      </p:grpSp>
    </p:spTree>
  </p:cSld>
  <p:clrMap accent1="accent1" accent2="accent2" accent3="accent3" accent4="accent4" accent5="accent5" accent6="accent6" bg1="lt1" bg2="dk2" tx1="dk1" tx2="lt2" folHlink="folHlink" hlink="hlink"/>
  <p:sldLayoutIdLst>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0.xml"/><Relationship Id="rId3" Type="http://schemas.openxmlformats.org/officeDocument/2006/relationships/image" Target="../media/image23.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4.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8.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0.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4.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2.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1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 Id="rId3" Type="http://schemas.openxmlformats.org/officeDocument/2006/relationships/image" Target="../media/image21.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1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 Id="rId3" Type="http://schemas.openxmlformats.org/officeDocument/2006/relationships/image" Target="../media/image7.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 Id="rId3" Type="http://schemas.openxmlformats.org/officeDocument/2006/relationships/image" Target="../media/image1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2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 Id="rId3" Type="http://schemas.openxmlformats.org/officeDocument/2006/relationships/image" Target="../media/image22.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5.xml"/><Relationship Id="rId3" Type="http://schemas.openxmlformats.org/officeDocument/2006/relationships/image" Target="../media/image17.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2.xml"/><Relationship Id="rId3" Type="http://schemas.openxmlformats.org/officeDocument/2006/relationships/image" Target="../media/image13.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3.xml"/><Relationship Id="rId3" Type="http://schemas.openxmlformats.org/officeDocument/2006/relationships/image" Target="../media/image15.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image" Target="../media/image27.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 Id="rId3" Type="http://schemas.openxmlformats.org/officeDocument/2006/relationships/image" Target="../media/image19.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 Id="rId3" Type="http://schemas.openxmlformats.org/officeDocument/2006/relationships/image" Target="../media/image9.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4.xml"/><Relationship Id="rId3" Type="http://schemas.openxmlformats.org/officeDocument/2006/relationships/image" Target="../media/image26.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5.xml"/><Relationship Id="rId3" Type="http://schemas.openxmlformats.org/officeDocument/2006/relationships/image" Target="../media/image24.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6.xml"/><Relationship Id="rId3" Type="http://schemas.openxmlformats.org/officeDocument/2006/relationships/image" Target="../media/image20.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7.xml"/><Relationship Id="rId3" Type="http://schemas.openxmlformats.org/officeDocument/2006/relationships/image" Target="../media/image28.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3" name="Shape 113"/>
        <p:cNvGrpSpPr/>
        <p:nvPr/>
      </p:nvGrpSpPr>
      <p:grpSpPr>
        <a:xfrm>
          <a:off x="0" y="0"/>
          <a:ext cx="0" cy="0"/>
          <a:chOff x="0" y="0"/>
          <a:chExt cx="0" cy="0"/>
        </a:xfrm>
      </p:grpSpPr>
      <p:sp>
        <p:nvSpPr>
          <p:cNvPr id="114" name="Google Shape;114;p1"/>
          <p:cNvSpPr txBox="1"/>
          <p:nvPr>
            <p:ph type="ctrTitle"/>
          </p:nvPr>
        </p:nvSpPr>
        <p:spPr>
          <a:xfrm flipH="1" rot="-410">
            <a:off x="867550" y="2918225"/>
            <a:ext cx="7540800" cy="1021500"/>
          </a:xfrm>
          <a:prstGeom prst="rect">
            <a:avLst/>
          </a:prstGeom>
          <a:noFill/>
          <a:ln>
            <a:noFill/>
          </a:ln>
        </p:spPr>
        <p:txBody>
          <a:bodyPr anchorCtr="0" anchor="b" bIns="0" lIns="0" spcFirstLastPara="1" rIns="18275" wrap="square" tIns="0">
            <a:normAutofit/>
          </a:bodyPr>
          <a:lstStyle/>
          <a:p>
            <a:pPr indent="0" lvl="0" marL="0" rtl="0" algn="ctr">
              <a:spcBef>
                <a:spcPts val="0"/>
              </a:spcBef>
              <a:spcAft>
                <a:spcPts val="0"/>
              </a:spcAft>
              <a:buClr>
                <a:srgbClr val="C00000"/>
              </a:buClr>
              <a:buSzPts val="6000"/>
              <a:buFont typeface="Algerian"/>
              <a:buNone/>
            </a:pPr>
            <a:r>
              <a:rPr b="1" lang="en-IN" sz="6200">
                <a:solidFill>
                  <a:schemeClr val="dk2"/>
                </a:solidFill>
                <a:latin typeface="Algerian"/>
                <a:ea typeface="Algerian"/>
                <a:cs typeface="Algerian"/>
                <a:sym typeface="Algerian"/>
              </a:rPr>
              <a:t>MACHINE LEARNING</a:t>
            </a:r>
            <a:endParaRPr b="1" sz="62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32f3c3c152b_0_14"/>
          <p:cNvSpPr txBox="1"/>
          <p:nvPr>
            <p:ph idx="1" type="body"/>
          </p:nvPr>
        </p:nvSpPr>
        <p:spPr>
          <a:xfrm>
            <a:off x="457200" y="977225"/>
            <a:ext cx="8229600" cy="5880900"/>
          </a:xfrm>
          <a:prstGeom prst="rect">
            <a:avLst/>
          </a:prstGeom>
        </p:spPr>
        <p:txBody>
          <a:bodyPr anchorCtr="0" anchor="t" bIns="45700" lIns="91425" spcFirstLastPara="1" rIns="91425" wrap="square" tIns="45700">
            <a:normAutofit/>
          </a:bodyPr>
          <a:lstStyle/>
          <a:p>
            <a:pPr indent="0" lvl="0" marL="109728" rtl="0" algn="l">
              <a:lnSpc>
                <a:spcPct val="150000"/>
              </a:lnSpc>
              <a:spcBef>
                <a:spcPts val="400"/>
              </a:spcBef>
              <a:spcAft>
                <a:spcPts val="0"/>
              </a:spcAft>
              <a:buNone/>
            </a:pPr>
            <a:r>
              <a:rPr b="1" lang="en-IN" sz="2000" u="sng"/>
              <a:t>2.Association</a:t>
            </a:r>
            <a:endParaRPr b="1" sz="2000" u="sng"/>
          </a:p>
          <a:p>
            <a:pPr indent="0" lvl="0" marL="0" rtl="0" algn="l">
              <a:lnSpc>
                <a:spcPct val="115000"/>
              </a:lnSpc>
              <a:spcBef>
                <a:spcPts val="0"/>
              </a:spcBef>
              <a:spcAft>
                <a:spcPts val="0"/>
              </a:spcAft>
              <a:buNone/>
            </a:pPr>
            <a:r>
              <a:rPr lang="en-IN" sz="2000">
                <a:latin typeface="Times New Roman"/>
                <a:ea typeface="Times New Roman"/>
                <a:cs typeface="Times New Roman"/>
                <a:sym typeface="Times New Roman"/>
              </a:rPr>
              <a:t>Association rule learning is also known as association rule mining is a common technique used to discover associations in unsupervised machine learning. This technique is a rule-based ML technique that finds out some very useful relations between parameters of a large data set. This technique is basically used for market basket analysis that helps to better understand the relationship between different products.</a:t>
            </a:r>
            <a:endParaRPr sz="2000">
              <a:latin typeface="Times New Roman"/>
              <a:ea typeface="Times New Roman"/>
              <a:cs typeface="Times New Roman"/>
              <a:sym typeface="Times New Roman"/>
            </a:endParaRPr>
          </a:p>
          <a:p>
            <a:pPr indent="0" lvl="0" marL="0" rtl="0" algn="l">
              <a:lnSpc>
                <a:spcPct val="115000"/>
              </a:lnSpc>
              <a:spcBef>
                <a:spcPts val="800"/>
              </a:spcBef>
              <a:spcAft>
                <a:spcPts val="0"/>
              </a:spcAft>
              <a:buNone/>
            </a:pPr>
            <a:r>
              <a:rPr b="1" lang="en-IN" sz="2000">
                <a:latin typeface="Times New Roman"/>
                <a:ea typeface="Times New Roman"/>
                <a:cs typeface="Times New Roman"/>
                <a:sym typeface="Times New Roman"/>
              </a:rPr>
              <a:t>Example</a:t>
            </a:r>
            <a:r>
              <a:rPr lang="en-IN" sz="2000">
                <a:latin typeface="Times New Roman"/>
                <a:ea typeface="Times New Roman"/>
                <a:cs typeface="Times New Roman"/>
                <a:sym typeface="Times New Roman"/>
              </a:rPr>
              <a:t>:shopping stores use algorithms based on this technique to find out the relationship between the sale of one product w.r.t to another’s sales based on customer behavior. </a:t>
            </a:r>
            <a:r>
              <a:rPr b="1" lang="en-IN" sz="2000">
                <a:latin typeface="Times New Roman"/>
                <a:ea typeface="Times New Roman"/>
                <a:cs typeface="Times New Roman"/>
                <a:sym typeface="Times New Roman"/>
              </a:rPr>
              <a:t>Like if a customer buys milk, then he may also buy bread, eggs, or butter</a:t>
            </a:r>
            <a:r>
              <a:rPr lang="en-IN" sz="2000">
                <a:latin typeface="Times New Roman"/>
                <a:ea typeface="Times New Roman"/>
                <a:cs typeface="Times New Roman"/>
                <a:sym typeface="Times New Roman"/>
              </a:rPr>
              <a:t>. Once trained well, such models can be used to increase their sales by planning different offers.</a:t>
            </a:r>
            <a:endParaRPr sz="2000">
              <a:latin typeface="Times New Roman"/>
              <a:ea typeface="Times New Roman"/>
              <a:cs typeface="Times New Roman"/>
              <a:sym typeface="Times New Roman"/>
            </a:endParaRPr>
          </a:p>
          <a:p>
            <a:pPr indent="0" lvl="0" marL="109728" rtl="0" algn="l">
              <a:spcBef>
                <a:spcPts val="800"/>
              </a:spcBef>
              <a:spcAft>
                <a:spcPts val="0"/>
              </a:spcAft>
              <a:buNone/>
            </a:pPr>
            <a:r>
              <a:t/>
            </a:r>
            <a:endParaRPr sz="2000">
              <a:latin typeface="Times New Roman"/>
              <a:ea typeface="Times New Roman"/>
              <a:cs typeface="Times New Roman"/>
              <a:sym typeface="Times New Roman"/>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pic>
        <p:nvPicPr>
          <p:cNvPr id="700" name="Google Shape;700;g35f149c0570_0_85"/>
          <p:cNvPicPr preferRelativeResize="0"/>
          <p:nvPr/>
        </p:nvPicPr>
        <p:blipFill>
          <a:blip r:embed="rId3">
            <a:alphaModFix/>
          </a:blip>
          <a:stretch>
            <a:fillRect/>
          </a:stretch>
        </p:blipFill>
        <p:spPr>
          <a:xfrm>
            <a:off x="497800" y="1165725"/>
            <a:ext cx="8148400" cy="4871650"/>
          </a:xfrm>
          <a:prstGeom prst="rect">
            <a:avLst/>
          </a:prstGeom>
          <a:noFill/>
          <a:ln>
            <a:noFill/>
          </a:ln>
        </p:spPr>
      </p:pic>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5" name="Shape 705"/>
        <p:cNvGrpSpPr/>
        <p:nvPr/>
      </p:nvGrpSpPr>
      <p:grpSpPr>
        <a:xfrm>
          <a:off x="0" y="0"/>
          <a:ext cx="0" cy="0"/>
          <a:chOff x="0" y="0"/>
          <a:chExt cx="0" cy="0"/>
        </a:xfrm>
      </p:grpSpPr>
      <p:sp>
        <p:nvSpPr>
          <p:cNvPr id="706" name="Google Shape;706;g35f149c0570_0_95"/>
          <p:cNvSpPr txBox="1"/>
          <p:nvPr>
            <p:ph idx="1" type="body"/>
          </p:nvPr>
        </p:nvSpPr>
        <p:spPr>
          <a:xfrm>
            <a:off x="457200" y="1312025"/>
            <a:ext cx="8229600" cy="49428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IN" sz="1800">
                <a:latin typeface="Arial"/>
                <a:ea typeface="Arial"/>
                <a:cs typeface="Arial"/>
                <a:sym typeface="Arial"/>
              </a:rPr>
              <a:t>Now let’s do an example for Apriori.let’s consider the below transaction data</a:t>
            </a:r>
            <a:r>
              <a:rPr lang="en-IN" sz="1800">
                <a:latin typeface="Arial"/>
                <a:ea typeface="Arial"/>
                <a:cs typeface="Arial"/>
                <a:sym typeface="Arial"/>
              </a:rPr>
              <a:t>.</a:t>
            </a:r>
            <a:endParaRPr sz="1800">
              <a:latin typeface="Arial"/>
              <a:ea typeface="Arial"/>
              <a:cs typeface="Arial"/>
              <a:sym typeface="Arial"/>
            </a:endParaRPr>
          </a:p>
          <a:p>
            <a:pPr indent="0" lvl="0" marL="0" rtl="0" algn="l">
              <a:spcBef>
                <a:spcPts val="360"/>
              </a:spcBef>
              <a:spcAft>
                <a:spcPts val="0"/>
              </a:spcAft>
              <a:buNone/>
            </a:pPr>
            <a:r>
              <a:t/>
            </a:r>
            <a:endParaRPr sz="1800">
              <a:latin typeface="Arial"/>
              <a:ea typeface="Arial"/>
              <a:cs typeface="Arial"/>
              <a:sym typeface="Arial"/>
            </a:endParaRPr>
          </a:p>
          <a:p>
            <a:pPr indent="0" lvl="0" marL="0" rtl="0" algn="just">
              <a:lnSpc>
                <a:spcPct val="115000"/>
              </a:lnSpc>
              <a:spcBef>
                <a:spcPts val="0"/>
              </a:spcBef>
              <a:spcAft>
                <a:spcPts val="0"/>
              </a:spcAft>
              <a:buClr>
                <a:schemeClr val="dk1"/>
              </a:buClr>
              <a:buSzPts val="1100"/>
              <a:buFont typeface="Arial"/>
              <a:buNone/>
            </a:pPr>
            <a:r>
              <a:rPr lang="en-IN" sz="1800">
                <a:latin typeface="Arial"/>
                <a:ea typeface="Arial"/>
                <a:cs typeface="Arial"/>
                <a:sym typeface="Arial"/>
              </a:rPr>
              <a:t>Transaction	List of items</a:t>
            </a:r>
            <a:endParaRPr sz="18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800">
                <a:latin typeface="Arial"/>
                <a:ea typeface="Arial"/>
                <a:cs typeface="Arial"/>
                <a:sym typeface="Arial"/>
              </a:rPr>
              <a:t>T1	                        I1,I2,I3</a:t>
            </a:r>
            <a:endParaRPr sz="18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800">
                <a:latin typeface="Arial"/>
                <a:ea typeface="Arial"/>
                <a:cs typeface="Arial"/>
                <a:sym typeface="Arial"/>
              </a:rPr>
              <a:t>T2	                        I2,I3,I4</a:t>
            </a:r>
            <a:endParaRPr sz="18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800">
                <a:latin typeface="Arial"/>
                <a:ea typeface="Arial"/>
                <a:cs typeface="Arial"/>
                <a:sym typeface="Arial"/>
              </a:rPr>
              <a:t>T3	                          I4,I5</a:t>
            </a:r>
            <a:endParaRPr sz="18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800">
                <a:latin typeface="Arial"/>
                <a:ea typeface="Arial"/>
                <a:cs typeface="Arial"/>
                <a:sym typeface="Arial"/>
              </a:rPr>
              <a:t>T4	                         I1,I2,I4</a:t>
            </a:r>
            <a:endParaRPr sz="18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800">
                <a:latin typeface="Arial"/>
                <a:ea typeface="Arial"/>
                <a:cs typeface="Arial"/>
                <a:sym typeface="Arial"/>
              </a:rPr>
              <a:t>T5	                         I1,I2,I3,I5</a:t>
            </a:r>
            <a:endParaRPr sz="1800">
              <a:latin typeface="Arial"/>
              <a:ea typeface="Arial"/>
              <a:cs typeface="Arial"/>
              <a:sym typeface="Arial"/>
            </a:endParaRPr>
          </a:p>
          <a:p>
            <a:pPr indent="0" lvl="0" marL="0" rtl="0" algn="just">
              <a:lnSpc>
                <a:spcPct val="115000"/>
              </a:lnSpc>
              <a:spcBef>
                <a:spcPts val="1000"/>
              </a:spcBef>
              <a:spcAft>
                <a:spcPts val="0"/>
              </a:spcAft>
              <a:buNone/>
            </a:pPr>
            <a:r>
              <a:rPr lang="en-IN" sz="1800">
                <a:latin typeface="Arial"/>
                <a:ea typeface="Arial"/>
                <a:cs typeface="Arial"/>
                <a:sym typeface="Arial"/>
              </a:rPr>
              <a:t>T6	                          I1,I2,I3,I4</a:t>
            </a:r>
            <a:endParaRPr sz="1800">
              <a:latin typeface="Arial"/>
              <a:ea typeface="Arial"/>
              <a:cs typeface="Arial"/>
              <a:sym typeface="Arial"/>
            </a:endParaRPr>
          </a:p>
          <a:p>
            <a:pPr indent="0" lvl="0" marL="0" rtl="0" algn="just">
              <a:lnSpc>
                <a:spcPct val="115000"/>
              </a:lnSpc>
              <a:spcBef>
                <a:spcPts val="1000"/>
              </a:spcBef>
              <a:spcAft>
                <a:spcPts val="0"/>
              </a:spcAft>
              <a:buNone/>
            </a:pPr>
            <a:r>
              <a:t/>
            </a:r>
            <a:endParaRPr sz="1800">
              <a:latin typeface="Arial"/>
              <a:ea typeface="Arial"/>
              <a:cs typeface="Arial"/>
              <a:sym typeface="Arial"/>
            </a:endParaRPr>
          </a:p>
          <a:p>
            <a:pPr indent="0" lvl="0" marL="0" rtl="0" algn="just">
              <a:lnSpc>
                <a:spcPct val="115000"/>
              </a:lnSpc>
              <a:spcBef>
                <a:spcPts val="1000"/>
              </a:spcBef>
              <a:spcAft>
                <a:spcPts val="1000"/>
              </a:spcAft>
              <a:buNone/>
            </a:pPr>
            <a:r>
              <a:rPr lang="en-IN" sz="1800">
                <a:latin typeface="Arial"/>
                <a:ea typeface="Arial"/>
                <a:cs typeface="Arial"/>
                <a:sym typeface="Arial"/>
              </a:rPr>
              <a:t>Support threshold=50%, Confidence= 60%</a:t>
            </a:r>
            <a:endParaRPr sz="1800">
              <a:latin typeface="Arial"/>
              <a:ea typeface="Arial"/>
              <a:cs typeface="Arial"/>
              <a:sym typeface="Arial"/>
            </a:endParaRPr>
          </a:p>
        </p:txBody>
      </p:sp>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g35f149c0570_0_101"/>
          <p:cNvSpPr txBox="1"/>
          <p:nvPr>
            <p:ph idx="1" type="body"/>
          </p:nvPr>
        </p:nvSpPr>
        <p:spPr>
          <a:xfrm>
            <a:off x="457200" y="1234499"/>
            <a:ext cx="8229600" cy="5064000"/>
          </a:xfrm>
          <a:prstGeom prst="rect">
            <a:avLst/>
          </a:prstGeom>
        </p:spPr>
        <p:txBody>
          <a:bodyPr anchorCtr="0" anchor="t" bIns="45700" lIns="91425" spcFirstLastPara="1" rIns="91425" wrap="square" tIns="45700">
            <a:noAutofit/>
          </a:bodyPr>
          <a:lstStyle/>
          <a:p>
            <a:pPr indent="0" lvl="0" marL="0" rtl="0" algn="just">
              <a:lnSpc>
                <a:spcPct val="115000"/>
              </a:lnSpc>
              <a:spcBef>
                <a:spcPts val="0"/>
              </a:spcBef>
              <a:spcAft>
                <a:spcPts val="0"/>
              </a:spcAft>
              <a:buClr>
                <a:schemeClr val="dk1"/>
              </a:buClr>
              <a:buSzPts val="1100"/>
              <a:buFont typeface="Arial"/>
              <a:buNone/>
            </a:pPr>
            <a:r>
              <a:rPr lang="en-IN" sz="1700">
                <a:latin typeface="Arial"/>
                <a:ea typeface="Arial"/>
                <a:cs typeface="Arial"/>
                <a:sym typeface="Arial"/>
              </a:rPr>
              <a:t>Support threshold=50% =&gt; 0.5*6= 3 =&gt; min_sup=3</a:t>
            </a:r>
            <a:endParaRPr sz="1700">
              <a:latin typeface="Arial"/>
              <a:ea typeface="Arial"/>
              <a:cs typeface="Arial"/>
              <a:sym typeface="Arial"/>
            </a:endParaRPr>
          </a:p>
          <a:p>
            <a:pPr indent="0" lvl="0" marL="0" rtl="0" algn="l">
              <a:lnSpc>
                <a:spcPct val="150000"/>
              </a:lnSpc>
              <a:spcBef>
                <a:spcPts val="1000"/>
              </a:spcBef>
              <a:spcAft>
                <a:spcPts val="0"/>
              </a:spcAft>
              <a:buNone/>
            </a:pPr>
            <a:r>
              <a:rPr b="1" lang="en-IN" sz="1700">
                <a:latin typeface="Arial"/>
                <a:ea typeface="Arial"/>
                <a:cs typeface="Arial"/>
                <a:sym typeface="Arial"/>
              </a:rPr>
              <a:t>Step 1:Find frequent itemset.</a:t>
            </a:r>
            <a:endParaRPr b="1" sz="1700">
              <a:latin typeface="Arial"/>
              <a:ea typeface="Arial"/>
              <a:cs typeface="Arial"/>
              <a:sym typeface="Arial"/>
            </a:endParaRPr>
          </a:p>
          <a:p>
            <a:pPr indent="0" lvl="0" marL="0" rtl="0" algn="l">
              <a:lnSpc>
                <a:spcPct val="150000"/>
              </a:lnSpc>
              <a:spcBef>
                <a:spcPts val="360"/>
              </a:spcBef>
              <a:spcAft>
                <a:spcPts val="0"/>
              </a:spcAft>
              <a:buNone/>
            </a:pPr>
            <a:r>
              <a:rPr lang="en-IN" sz="1700">
                <a:latin typeface="Arial"/>
                <a:ea typeface="Arial"/>
                <a:cs typeface="Arial"/>
                <a:sym typeface="Arial"/>
              </a:rPr>
              <a:t>   1)joining of 1 temset:</a:t>
            </a:r>
            <a:endParaRPr sz="1700">
              <a:latin typeface="Arial"/>
              <a:ea typeface="Arial"/>
              <a:cs typeface="Arial"/>
              <a:sym typeface="Arial"/>
            </a:endParaRPr>
          </a:p>
          <a:p>
            <a:pPr indent="0" lvl="0" marL="0" rtl="0" algn="l">
              <a:spcBef>
                <a:spcPts val="360"/>
              </a:spcBef>
              <a:spcAft>
                <a:spcPts val="0"/>
              </a:spcAft>
              <a:buNone/>
            </a:pPr>
            <a:r>
              <a:rPr lang="en-IN" sz="1700">
                <a:latin typeface="Arial"/>
                <a:ea typeface="Arial"/>
                <a:cs typeface="Arial"/>
                <a:sym typeface="Arial"/>
              </a:rPr>
              <a:t>        </a:t>
            </a:r>
            <a:r>
              <a:rPr lang="en-IN" sz="1700">
                <a:latin typeface="Arial"/>
                <a:ea typeface="Arial"/>
                <a:cs typeface="Arial"/>
                <a:sym typeface="Arial"/>
              </a:rPr>
              <a:t>Item	    Count</a:t>
            </a:r>
            <a:endParaRPr sz="1700">
              <a:latin typeface="Arial"/>
              <a:ea typeface="Arial"/>
              <a:cs typeface="Arial"/>
              <a:sym typeface="Arial"/>
            </a:endParaRPr>
          </a:p>
          <a:p>
            <a:pPr indent="0" lvl="0" marL="0" rtl="0" algn="just">
              <a:lnSpc>
                <a:spcPct val="115000"/>
              </a:lnSpc>
              <a:spcBef>
                <a:spcPts val="0"/>
              </a:spcBef>
              <a:spcAft>
                <a:spcPts val="0"/>
              </a:spcAft>
              <a:buClr>
                <a:schemeClr val="dk1"/>
              </a:buClr>
              <a:buSzPts val="1100"/>
              <a:buFont typeface="Arial"/>
              <a:buNone/>
            </a:pPr>
            <a:r>
              <a:rPr lang="en-IN" sz="1700">
                <a:latin typeface="Arial"/>
                <a:ea typeface="Arial"/>
                <a:cs typeface="Arial"/>
                <a:sym typeface="Arial"/>
              </a:rPr>
              <a:t>              I1	4</a:t>
            </a:r>
            <a:endParaRPr sz="17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700">
                <a:latin typeface="Arial"/>
                <a:ea typeface="Arial"/>
                <a:cs typeface="Arial"/>
                <a:sym typeface="Arial"/>
              </a:rPr>
              <a:t>              I2	5</a:t>
            </a:r>
            <a:endParaRPr sz="17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700">
                <a:latin typeface="Arial"/>
                <a:ea typeface="Arial"/>
                <a:cs typeface="Arial"/>
                <a:sym typeface="Arial"/>
              </a:rPr>
              <a:t>              I3	4</a:t>
            </a:r>
            <a:endParaRPr sz="17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700">
                <a:latin typeface="Arial"/>
                <a:ea typeface="Arial"/>
                <a:cs typeface="Arial"/>
                <a:sym typeface="Arial"/>
              </a:rPr>
              <a:t>              I4	4</a:t>
            </a:r>
            <a:endParaRPr sz="1700">
              <a:latin typeface="Arial"/>
              <a:ea typeface="Arial"/>
              <a:cs typeface="Arial"/>
              <a:sym typeface="Arial"/>
            </a:endParaRPr>
          </a:p>
          <a:p>
            <a:pPr indent="0" lvl="0" marL="0" rtl="0" algn="just">
              <a:lnSpc>
                <a:spcPct val="115000"/>
              </a:lnSpc>
              <a:spcBef>
                <a:spcPts val="1000"/>
              </a:spcBef>
              <a:spcAft>
                <a:spcPts val="0"/>
              </a:spcAft>
              <a:buNone/>
            </a:pPr>
            <a:r>
              <a:rPr lang="en-IN" sz="1700">
                <a:latin typeface="Arial"/>
                <a:ea typeface="Arial"/>
                <a:cs typeface="Arial"/>
                <a:sym typeface="Arial"/>
              </a:rPr>
              <a:t>              I5	2</a:t>
            </a:r>
            <a:endParaRPr sz="1700">
              <a:latin typeface="Arial"/>
              <a:ea typeface="Arial"/>
              <a:cs typeface="Arial"/>
              <a:sym typeface="Arial"/>
            </a:endParaRPr>
          </a:p>
          <a:p>
            <a:pPr indent="0" lvl="0" marL="0" rtl="0" algn="just">
              <a:lnSpc>
                <a:spcPct val="115000"/>
              </a:lnSpc>
              <a:spcBef>
                <a:spcPts val="1000"/>
              </a:spcBef>
              <a:spcAft>
                <a:spcPts val="0"/>
              </a:spcAft>
              <a:buNone/>
            </a:pPr>
            <a:r>
              <a:rPr lang="en-IN" sz="1700">
                <a:latin typeface="Arial"/>
                <a:ea typeface="Arial"/>
                <a:cs typeface="Arial"/>
                <a:sym typeface="Arial"/>
              </a:rPr>
              <a:t>      2)pruning one itemset:</a:t>
            </a:r>
            <a:endParaRPr sz="1700">
              <a:latin typeface="Arial"/>
              <a:ea typeface="Arial"/>
              <a:cs typeface="Arial"/>
              <a:sym typeface="Arial"/>
            </a:endParaRPr>
          </a:p>
          <a:p>
            <a:pPr indent="0" lvl="0" marL="0" rtl="0" algn="just">
              <a:lnSpc>
                <a:spcPct val="115000"/>
              </a:lnSpc>
              <a:spcBef>
                <a:spcPts val="1000"/>
              </a:spcBef>
              <a:spcAft>
                <a:spcPts val="1000"/>
              </a:spcAft>
              <a:buNone/>
            </a:pPr>
            <a:r>
              <a:rPr lang="en-IN" sz="1700">
                <a:latin typeface="Arial"/>
                <a:ea typeface="Arial"/>
                <a:cs typeface="Arial"/>
                <a:sym typeface="Arial"/>
              </a:rPr>
              <a:t>Above table shows that I5 item does not meet min_sup=3, thus it is deleted, only I1, I2, I3, I4 meet min_sup count.Now the table looks like:</a:t>
            </a:r>
            <a:endParaRPr sz="1700">
              <a:latin typeface="Arial"/>
              <a:ea typeface="Arial"/>
              <a:cs typeface="Arial"/>
              <a:sym typeface="Arial"/>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 name="Shape 717"/>
        <p:cNvGrpSpPr/>
        <p:nvPr/>
      </p:nvGrpSpPr>
      <p:grpSpPr>
        <a:xfrm>
          <a:off x="0" y="0"/>
          <a:ext cx="0" cy="0"/>
          <a:chOff x="0" y="0"/>
          <a:chExt cx="0" cy="0"/>
        </a:xfrm>
      </p:grpSpPr>
      <p:sp>
        <p:nvSpPr>
          <p:cNvPr id="718" name="Google Shape;718;g35f149c0570_0_107"/>
          <p:cNvSpPr txBox="1"/>
          <p:nvPr>
            <p:ph idx="1" type="body"/>
          </p:nvPr>
        </p:nvSpPr>
        <p:spPr>
          <a:xfrm>
            <a:off x="457200" y="1035224"/>
            <a:ext cx="8229600" cy="5289300"/>
          </a:xfrm>
          <a:prstGeom prst="rect">
            <a:avLst/>
          </a:prstGeom>
        </p:spPr>
        <p:txBody>
          <a:bodyPr anchorCtr="0" anchor="t" bIns="45700" lIns="91425" spcFirstLastPara="1" rIns="91425" wrap="square" tIns="45700">
            <a:normAutofit/>
          </a:bodyPr>
          <a:lstStyle/>
          <a:p>
            <a:pPr indent="0" lvl="0" marL="0" rtl="0" algn="just">
              <a:lnSpc>
                <a:spcPct val="115000"/>
              </a:lnSpc>
              <a:spcBef>
                <a:spcPts val="0"/>
              </a:spcBef>
              <a:spcAft>
                <a:spcPts val="0"/>
              </a:spcAft>
              <a:buClr>
                <a:schemeClr val="dk1"/>
              </a:buClr>
              <a:buSzPts val="1100"/>
              <a:buFont typeface="Arial"/>
              <a:buNone/>
            </a:pPr>
            <a:r>
              <a:rPr lang="en-IN" sz="1500">
                <a:latin typeface="Arial"/>
                <a:ea typeface="Arial"/>
                <a:cs typeface="Arial"/>
                <a:sym typeface="Arial"/>
              </a:rPr>
              <a:t>          Item	Count</a:t>
            </a:r>
            <a:endParaRPr sz="15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500">
                <a:latin typeface="Arial"/>
                <a:ea typeface="Arial"/>
                <a:cs typeface="Arial"/>
                <a:sym typeface="Arial"/>
              </a:rPr>
              <a:t>              I1	4</a:t>
            </a:r>
            <a:endParaRPr sz="15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500">
                <a:latin typeface="Arial"/>
                <a:ea typeface="Arial"/>
                <a:cs typeface="Arial"/>
                <a:sym typeface="Arial"/>
              </a:rPr>
              <a:t>              I2	5</a:t>
            </a:r>
            <a:endParaRPr sz="15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500">
                <a:latin typeface="Arial"/>
                <a:ea typeface="Arial"/>
                <a:cs typeface="Arial"/>
                <a:sym typeface="Arial"/>
              </a:rPr>
              <a:t>              I3	4</a:t>
            </a:r>
            <a:endParaRPr sz="1500">
              <a:latin typeface="Arial"/>
              <a:ea typeface="Arial"/>
              <a:cs typeface="Arial"/>
              <a:sym typeface="Arial"/>
            </a:endParaRPr>
          </a:p>
          <a:p>
            <a:pPr indent="0" lvl="0" marL="0" rtl="0" algn="just">
              <a:lnSpc>
                <a:spcPct val="115000"/>
              </a:lnSpc>
              <a:spcBef>
                <a:spcPts val="1000"/>
              </a:spcBef>
              <a:spcAft>
                <a:spcPts val="0"/>
              </a:spcAft>
              <a:buNone/>
            </a:pPr>
            <a:r>
              <a:rPr lang="en-IN" sz="1500">
                <a:latin typeface="Arial"/>
                <a:ea typeface="Arial"/>
                <a:cs typeface="Arial"/>
                <a:sym typeface="Arial"/>
              </a:rPr>
              <a:t>              I4	4</a:t>
            </a:r>
            <a:endParaRPr sz="1500">
              <a:latin typeface="Arial"/>
              <a:ea typeface="Arial"/>
              <a:cs typeface="Arial"/>
              <a:sym typeface="Arial"/>
            </a:endParaRPr>
          </a:p>
          <a:p>
            <a:pPr indent="0" lvl="0" marL="0" rtl="0" algn="just">
              <a:lnSpc>
                <a:spcPct val="115000"/>
              </a:lnSpc>
              <a:spcBef>
                <a:spcPts val="1000"/>
              </a:spcBef>
              <a:spcAft>
                <a:spcPts val="0"/>
              </a:spcAft>
              <a:buNone/>
            </a:pPr>
            <a:r>
              <a:rPr lang="en-IN" sz="1500">
                <a:latin typeface="Arial"/>
                <a:ea typeface="Arial"/>
                <a:cs typeface="Arial"/>
                <a:sym typeface="Arial"/>
              </a:rPr>
              <a:t>    3)joining 2 itemset:</a:t>
            </a:r>
            <a:endParaRPr sz="1500">
              <a:latin typeface="Arial"/>
              <a:ea typeface="Arial"/>
              <a:cs typeface="Arial"/>
              <a:sym typeface="Arial"/>
            </a:endParaRPr>
          </a:p>
          <a:p>
            <a:pPr indent="0" lvl="0" marL="0" rtl="0" algn="just">
              <a:lnSpc>
                <a:spcPct val="115000"/>
              </a:lnSpc>
              <a:spcBef>
                <a:spcPts val="1000"/>
              </a:spcBef>
              <a:spcAft>
                <a:spcPts val="0"/>
              </a:spcAft>
              <a:buNone/>
            </a:pPr>
            <a:r>
              <a:rPr lang="en-IN" sz="1500">
                <a:latin typeface="Arial"/>
                <a:ea typeface="Arial"/>
                <a:cs typeface="Arial"/>
                <a:sym typeface="Arial"/>
              </a:rPr>
              <a:t>          Item	   Count</a:t>
            </a:r>
            <a:endParaRPr sz="1500">
              <a:latin typeface="Arial"/>
              <a:ea typeface="Arial"/>
              <a:cs typeface="Arial"/>
              <a:sym typeface="Arial"/>
            </a:endParaRPr>
          </a:p>
          <a:p>
            <a:pPr indent="0" lvl="0" marL="0" rtl="0" algn="just">
              <a:lnSpc>
                <a:spcPct val="115000"/>
              </a:lnSpc>
              <a:spcBef>
                <a:spcPts val="1000"/>
              </a:spcBef>
              <a:spcAft>
                <a:spcPts val="0"/>
              </a:spcAft>
              <a:buNone/>
            </a:pPr>
            <a:r>
              <a:rPr lang="en-IN" sz="1500">
                <a:latin typeface="Arial"/>
                <a:ea typeface="Arial"/>
                <a:cs typeface="Arial"/>
                <a:sym typeface="Arial"/>
              </a:rPr>
              <a:t>           I1,I2	        4</a:t>
            </a:r>
            <a:endParaRPr sz="1500">
              <a:latin typeface="Arial"/>
              <a:ea typeface="Arial"/>
              <a:cs typeface="Arial"/>
              <a:sym typeface="Arial"/>
            </a:endParaRPr>
          </a:p>
          <a:p>
            <a:pPr indent="0" lvl="0" marL="0" rtl="0" algn="just">
              <a:lnSpc>
                <a:spcPct val="115000"/>
              </a:lnSpc>
              <a:spcBef>
                <a:spcPts val="1000"/>
              </a:spcBef>
              <a:spcAft>
                <a:spcPts val="0"/>
              </a:spcAft>
              <a:buNone/>
            </a:pPr>
            <a:r>
              <a:rPr lang="en-IN" sz="1500">
                <a:latin typeface="Arial"/>
                <a:ea typeface="Arial"/>
                <a:cs typeface="Arial"/>
                <a:sym typeface="Arial"/>
              </a:rPr>
              <a:t>           I1,I3	        3</a:t>
            </a:r>
            <a:endParaRPr sz="1500">
              <a:latin typeface="Arial"/>
              <a:ea typeface="Arial"/>
              <a:cs typeface="Arial"/>
              <a:sym typeface="Arial"/>
            </a:endParaRPr>
          </a:p>
          <a:p>
            <a:pPr indent="0" lvl="0" marL="0" rtl="0" algn="just">
              <a:lnSpc>
                <a:spcPct val="115000"/>
              </a:lnSpc>
              <a:spcBef>
                <a:spcPts val="1000"/>
              </a:spcBef>
              <a:spcAft>
                <a:spcPts val="0"/>
              </a:spcAft>
              <a:buNone/>
            </a:pPr>
            <a:r>
              <a:rPr lang="en-IN" sz="1500">
                <a:latin typeface="Arial"/>
                <a:ea typeface="Arial"/>
                <a:cs typeface="Arial"/>
                <a:sym typeface="Arial"/>
              </a:rPr>
              <a:t>           I1,I4	        2</a:t>
            </a:r>
            <a:endParaRPr sz="1500">
              <a:latin typeface="Arial"/>
              <a:ea typeface="Arial"/>
              <a:cs typeface="Arial"/>
              <a:sym typeface="Arial"/>
            </a:endParaRPr>
          </a:p>
          <a:p>
            <a:pPr indent="0" lvl="0" marL="0" rtl="0" algn="just">
              <a:lnSpc>
                <a:spcPct val="115000"/>
              </a:lnSpc>
              <a:spcBef>
                <a:spcPts val="1000"/>
              </a:spcBef>
              <a:spcAft>
                <a:spcPts val="0"/>
              </a:spcAft>
              <a:buNone/>
            </a:pPr>
            <a:r>
              <a:rPr lang="en-IN" sz="1500">
                <a:latin typeface="Arial"/>
                <a:ea typeface="Arial"/>
                <a:cs typeface="Arial"/>
                <a:sym typeface="Arial"/>
              </a:rPr>
              <a:t>           I2,I3	        4</a:t>
            </a:r>
            <a:endParaRPr sz="1500">
              <a:latin typeface="Arial"/>
              <a:ea typeface="Arial"/>
              <a:cs typeface="Arial"/>
              <a:sym typeface="Arial"/>
            </a:endParaRPr>
          </a:p>
          <a:p>
            <a:pPr indent="0" lvl="0" marL="0" rtl="0" algn="just">
              <a:lnSpc>
                <a:spcPct val="115000"/>
              </a:lnSpc>
              <a:spcBef>
                <a:spcPts val="1000"/>
              </a:spcBef>
              <a:spcAft>
                <a:spcPts val="0"/>
              </a:spcAft>
              <a:buNone/>
            </a:pPr>
            <a:r>
              <a:rPr lang="en-IN" sz="1500">
                <a:latin typeface="Arial"/>
                <a:ea typeface="Arial"/>
                <a:cs typeface="Arial"/>
                <a:sym typeface="Arial"/>
              </a:rPr>
              <a:t>           I2,I4	        3</a:t>
            </a:r>
            <a:endParaRPr sz="1500">
              <a:latin typeface="Arial"/>
              <a:ea typeface="Arial"/>
              <a:cs typeface="Arial"/>
              <a:sym typeface="Arial"/>
            </a:endParaRPr>
          </a:p>
          <a:p>
            <a:pPr indent="0" lvl="0" marL="0" rtl="0" algn="just">
              <a:lnSpc>
                <a:spcPct val="115000"/>
              </a:lnSpc>
              <a:spcBef>
                <a:spcPts val="1000"/>
              </a:spcBef>
              <a:spcAft>
                <a:spcPts val="1000"/>
              </a:spcAft>
              <a:buNone/>
            </a:pPr>
            <a:r>
              <a:rPr lang="en-IN" sz="1500">
                <a:latin typeface="Arial"/>
                <a:ea typeface="Arial"/>
                <a:cs typeface="Arial"/>
                <a:sym typeface="Arial"/>
              </a:rPr>
              <a:t>           I3,I4	        2</a:t>
            </a:r>
            <a:endParaRPr sz="1500">
              <a:latin typeface="Arial"/>
              <a:ea typeface="Arial"/>
              <a:cs typeface="Arial"/>
              <a:sym typeface="Arial"/>
            </a:endParaRPr>
          </a:p>
        </p:txBody>
      </p:sp>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sp>
        <p:nvSpPr>
          <p:cNvPr id="724" name="Google Shape;724;g35f149c0570_0_113"/>
          <p:cNvSpPr txBox="1"/>
          <p:nvPr>
            <p:ph idx="1" type="body"/>
          </p:nvPr>
        </p:nvSpPr>
        <p:spPr>
          <a:xfrm>
            <a:off x="457200" y="1006224"/>
            <a:ext cx="8229600" cy="51732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IN" sz="1600">
                <a:latin typeface="Arial"/>
                <a:ea typeface="Arial"/>
                <a:cs typeface="Arial"/>
                <a:sym typeface="Arial"/>
              </a:rPr>
              <a:t>   4)Pruning of 2 itemset:</a:t>
            </a:r>
            <a:endParaRPr sz="1600">
              <a:latin typeface="Arial"/>
              <a:ea typeface="Arial"/>
              <a:cs typeface="Arial"/>
              <a:sym typeface="Arial"/>
            </a:endParaRPr>
          </a:p>
          <a:p>
            <a:pPr indent="0" lvl="0" marL="0" rtl="0" algn="just">
              <a:lnSpc>
                <a:spcPct val="115000"/>
              </a:lnSpc>
              <a:spcBef>
                <a:spcPts val="0"/>
              </a:spcBef>
              <a:spcAft>
                <a:spcPts val="0"/>
              </a:spcAft>
              <a:buNone/>
            </a:pPr>
            <a:r>
              <a:rPr lang="en-IN" sz="1600">
                <a:latin typeface="Arial"/>
                <a:ea typeface="Arial"/>
                <a:cs typeface="Arial"/>
                <a:sym typeface="Arial"/>
              </a:rPr>
              <a:t>                item set {I1, I4} and {I3, I4} does not meet min_sup, thus it is deleted.</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Item		Count          </a:t>
            </a:r>
            <a:r>
              <a:rPr lang="en-IN" sz="1600">
                <a:latin typeface="Arial"/>
                <a:ea typeface="Arial"/>
                <a:cs typeface="Arial"/>
                <a:sym typeface="Arial"/>
              </a:rPr>
              <a:t> </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a:t>
            </a:r>
            <a:r>
              <a:rPr lang="en-IN" sz="1600">
                <a:latin typeface="Arial"/>
                <a:ea typeface="Arial"/>
                <a:cs typeface="Arial"/>
                <a:sym typeface="Arial"/>
              </a:rPr>
              <a:t>I1,I2		   4</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I1,I3		   3</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I2,I3		   4</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I2,I4		  </a:t>
            </a:r>
            <a:r>
              <a:rPr lang="en-IN" sz="1600">
                <a:latin typeface="Arial"/>
                <a:ea typeface="Arial"/>
                <a:cs typeface="Arial"/>
                <a:sym typeface="Arial"/>
              </a:rPr>
              <a:t> 3</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5)Joining of 3 itemset:</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Item                support count</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I1,I2,I3                  3</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I1,I2,I4                  2</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             I1,I3,I4                  2</a:t>
            </a:r>
            <a:endParaRPr sz="1600">
              <a:latin typeface="Arial"/>
              <a:ea typeface="Arial"/>
              <a:cs typeface="Arial"/>
              <a:sym typeface="Arial"/>
            </a:endParaRPr>
          </a:p>
          <a:p>
            <a:pPr indent="0" lvl="0" marL="0" rtl="0" algn="just">
              <a:lnSpc>
                <a:spcPct val="115000"/>
              </a:lnSpc>
              <a:spcBef>
                <a:spcPts val="1000"/>
              </a:spcBef>
              <a:spcAft>
                <a:spcPts val="1000"/>
              </a:spcAft>
              <a:buNone/>
            </a:pPr>
            <a:r>
              <a:rPr lang="en-IN" sz="1600">
                <a:latin typeface="Arial"/>
                <a:ea typeface="Arial"/>
                <a:cs typeface="Arial"/>
                <a:sym typeface="Arial"/>
              </a:rPr>
              <a:t>             I2,I3,I4                  2</a:t>
            </a:r>
            <a:endParaRPr sz="1600">
              <a:latin typeface="Arial"/>
              <a:ea typeface="Arial"/>
              <a:cs typeface="Arial"/>
              <a:sym typeface="Arial"/>
            </a:endParaRPr>
          </a:p>
        </p:txBody>
      </p:sp>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g35f149c0570_0_119"/>
          <p:cNvSpPr txBox="1"/>
          <p:nvPr>
            <p:ph idx="1" type="body"/>
          </p:nvPr>
        </p:nvSpPr>
        <p:spPr>
          <a:xfrm>
            <a:off x="457200" y="1234500"/>
            <a:ext cx="8229600" cy="49623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IN" sz="1900">
                <a:latin typeface="Arial"/>
                <a:ea typeface="Arial"/>
                <a:cs typeface="Arial"/>
                <a:sym typeface="Arial"/>
              </a:rPr>
              <a:t>   6)Pruning of 3 itemset:</a:t>
            </a:r>
            <a:endParaRPr sz="1900">
              <a:latin typeface="Arial"/>
              <a:ea typeface="Arial"/>
              <a:cs typeface="Arial"/>
              <a:sym typeface="Arial"/>
            </a:endParaRPr>
          </a:p>
          <a:p>
            <a:pPr indent="0" lvl="0" marL="0" rtl="0" algn="l">
              <a:spcBef>
                <a:spcPts val="360"/>
              </a:spcBef>
              <a:spcAft>
                <a:spcPts val="0"/>
              </a:spcAft>
              <a:buNone/>
            </a:pPr>
            <a:r>
              <a:rPr lang="en-IN" sz="1900">
                <a:latin typeface="Arial"/>
                <a:ea typeface="Arial"/>
                <a:cs typeface="Arial"/>
                <a:sym typeface="Arial"/>
              </a:rPr>
              <a:t>           </a:t>
            </a:r>
            <a:r>
              <a:rPr lang="en-IN" sz="1900">
                <a:latin typeface="Arial"/>
                <a:ea typeface="Arial"/>
                <a:cs typeface="Arial"/>
                <a:sym typeface="Arial"/>
              </a:rPr>
              <a:t>Only {I1, I2, I3} satisfies the minimum support. Rest is deleted.</a:t>
            </a:r>
            <a:endParaRPr sz="1900">
              <a:latin typeface="Arial"/>
              <a:ea typeface="Arial"/>
              <a:cs typeface="Arial"/>
              <a:sym typeface="Arial"/>
            </a:endParaRPr>
          </a:p>
          <a:p>
            <a:pPr indent="0" lvl="0" marL="0" rtl="0" algn="l">
              <a:spcBef>
                <a:spcPts val="360"/>
              </a:spcBef>
              <a:spcAft>
                <a:spcPts val="0"/>
              </a:spcAft>
              <a:buNone/>
            </a:pPr>
            <a:r>
              <a:t/>
            </a:r>
            <a:endParaRPr sz="1900">
              <a:latin typeface="Arial"/>
              <a:ea typeface="Arial"/>
              <a:cs typeface="Arial"/>
              <a:sym typeface="Arial"/>
            </a:endParaRPr>
          </a:p>
          <a:p>
            <a:pPr indent="0" lvl="0" marL="0" rtl="0" algn="l">
              <a:lnSpc>
                <a:spcPct val="150000"/>
              </a:lnSpc>
              <a:spcBef>
                <a:spcPts val="360"/>
              </a:spcBef>
              <a:spcAft>
                <a:spcPts val="0"/>
              </a:spcAft>
              <a:buNone/>
            </a:pPr>
            <a:r>
              <a:rPr b="1" lang="en-IN" sz="1900">
                <a:latin typeface="Arial"/>
                <a:ea typeface="Arial"/>
                <a:cs typeface="Arial"/>
                <a:sym typeface="Arial"/>
              </a:rPr>
              <a:t>Step 2:Generate Association Rules</a:t>
            </a:r>
            <a:endParaRPr b="1" sz="1900">
              <a:latin typeface="Arial"/>
              <a:ea typeface="Arial"/>
              <a:cs typeface="Arial"/>
              <a:sym typeface="Arial"/>
            </a:endParaRPr>
          </a:p>
          <a:p>
            <a:pPr indent="0" lvl="0" marL="0" rtl="0" algn="l">
              <a:lnSpc>
                <a:spcPct val="150000"/>
              </a:lnSpc>
              <a:spcBef>
                <a:spcPts val="360"/>
              </a:spcBef>
              <a:spcAft>
                <a:spcPts val="0"/>
              </a:spcAft>
              <a:buNone/>
            </a:pPr>
            <a:r>
              <a:rPr lang="en-IN" sz="1900">
                <a:latin typeface="Arial"/>
                <a:ea typeface="Arial"/>
                <a:cs typeface="Arial"/>
                <a:sym typeface="Arial"/>
              </a:rPr>
              <a:t>From the frequent itemset we can generate the association rules.here the association rules are the following:</a:t>
            </a:r>
            <a:endParaRPr sz="1900">
              <a:latin typeface="Arial"/>
              <a:ea typeface="Arial"/>
              <a:cs typeface="Arial"/>
              <a:sym typeface="Arial"/>
            </a:endParaRPr>
          </a:p>
          <a:p>
            <a:pPr indent="0" lvl="0" marL="0" rtl="0" algn="just">
              <a:lnSpc>
                <a:spcPct val="115000"/>
              </a:lnSpc>
              <a:spcBef>
                <a:spcPts val="0"/>
              </a:spcBef>
              <a:spcAft>
                <a:spcPts val="0"/>
              </a:spcAft>
              <a:buNone/>
            </a:pPr>
            <a:r>
              <a:rPr lang="en-IN" sz="1900">
                <a:latin typeface="Arial"/>
                <a:ea typeface="Arial"/>
                <a:cs typeface="Arial"/>
                <a:sym typeface="Arial"/>
              </a:rPr>
              <a:t>{I1, I2} =&gt; {I3}, {I1, I3} =&gt; {I2}, </a:t>
            </a:r>
            <a:endParaRPr sz="1900">
              <a:latin typeface="Arial"/>
              <a:ea typeface="Arial"/>
              <a:cs typeface="Arial"/>
              <a:sym typeface="Arial"/>
            </a:endParaRPr>
          </a:p>
          <a:p>
            <a:pPr indent="0" lvl="0" marL="0" rtl="0" algn="just">
              <a:lnSpc>
                <a:spcPct val="115000"/>
              </a:lnSpc>
              <a:spcBef>
                <a:spcPts val="1000"/>
              </a:spcBef>
              <a:spcAft>
                <a:spcPts val="0"/>
              </a:spcAft>
              <a:buNone/>
            </a:pPr>
            <a:r>
              <a:rPr lang="en-IN" sz="1900">
                <a:latin typeface="Arial"/>
                <a:ea typeface="Arial"/>
                <a:cs typeface="Arial"/>
                <a:sym typeface="Arial"/>
              </a:rPr>
              <a:t>{I2, I3} =&gt; {I1}, {I1} =&gt; {I2, I3}, </a:t>
            </a:r>
            <a:endParaRPr sz="1900">
              <a:latin typeface="Arial"/>
              <a:ea typeface="Arial"/>
              <a:cs typeface="Arial"/>
              <a:sym typeface="Arial"/>
            </a:endParaRPr>
          </a:p>
          <a:p>
            <a:pPr indent="0" lvl="0" marL="0" rtl="0" algn="just">
              <a:lnSpc>
                <a:spcPct val="115000"/>
              </a:lnSpc>
              <a:spcBef>
                <a:spcPts val="1000"/>
              </a:spcBef>
              <a:spcAft>
                <a:spcPts val="0"/>
              </a:spcAft>
              <a:buNone/>
            </a:pPr>
            <a:r>
              <a:rPr lang="en-IN" sz="1900">
                <a:latin typeface="Arial"/>
                <a:ea typeface="Arial"/>
                <a:cs typeface="Arial"/>
                <a:sym typeface="Arial"/>
              </a:rPr>
              <a:t>{I2} =&gt; {I1, I3}, {I3} =&gt; {I1, I2}</a:t>
            </a:r>
            <a:endParaRPr sz="1900">
              <a:latin typeface="Arial"/>
              <a:ea typeface="Arial"/>
              <a:cs typeface="Arial"/>
              <a:sym typeface="Arial"/>
            </a:endParaRPr>
          </a:p>
          <a:p>
            <a:pPr indent="0" lvl="0" marL="0" rtl="0" algn="just">
              <a:lnSpc>
                <a:spcPct val="115000"/>
              </a:lnSpc>
              <a:spcBef>
                <a:spcPts val="1000"/>
              </a:spcBef>
              <a:spcAft>
                <a:spcPts val="0"/>
              </a:spcAft>
              <a:buNone/>
            </a:pPr>
            <a:r>
              <a:rPr lang="en-IN" sz="1900">
                <a:latin typeface="Arial"/>
                <a:ea typeface="Arial"/>
                <a:cs typeface="Arial"/>
                <a:sym typeface="Arial"/>
              </a:rPr>
              <a:t>Now </a:t>
            </a:r>
            <a:r>
              <a:rPr lang="en-IN" sz="1900">
                <a:latin typeface="Arial"/>
                <a:ea typeface="Arial"/>
                <a:cs typeface="Arial"/>
                <a:sym typeface="Arial"/>
              </a:rPr>
              <a:t>let's</a:t>
            </a:r>
            <a:r>
              <a:rPr lang="en-IN" sz="1900">
                <a:latin typeface="Arial"/>
                <a:ea typeface="Arial"/>
                <a:cs typeface="Arial"/>
                <a:sym typeface="Arial"/>
              </a:rPr>
              <a:t> check the confidence of each rule:</a:t>
            </a:r>
            <a:endParaRPr sz="1900">
              <a:latin typeface="Arial"/>
              <a:ea typeface="Arial"/>
              <a:cs typeface="Arial"/>
              <a:sym typeface="Arial"/>
            </a:endParaRPr>
          </a:p>
          <a:p>
            <a:pPr indent="0" lvl="0" marL="0" rtl="0" algn="just">
              <a:lnSpc>
                <a:spcPct val="115000"/>
              </a:lnSpc>
              <a:spcBef>
                <a:spcPts val="1000"/>
              </a:spcBef>
              <a:spcAft>
                <a:spcPts val="1000"/>
              </a:spcAft>
              <a:buClr>
                <a:schemeClr val="dk1"/>
              </a:buClr>
              <a:buSzPts val="1100"/>
              <a:buFont typeface="Arial"/>
              <a:buNone/>
            </a:pPr>
            <a:r>
              <a:rPr lang="en-IN" sz="1900">
                <a:latin typeface="Arial"/>
                <a:ea typeface="Arial"/>
                <a:cs typeface="Arial"/>
                <a:sym typeface="Arial"/>
              </a:rPr>
              <a:t>               confidence=</a:t>
            </a:r>
            <a:r>
              <a:rPr lang="en-IN" sz="1900">
                <a:latin typeface="Arial"/>
                <a:ea typeface="Arial"/>
                <a:cs typeface="Arial"/>
                <a:sym typeface="Arial"/>
              </a:rPr>
              <a:t>support(AUB)/support(A)</a:t>
            </a:r>
            <a:endParaRPr sz="1900">
              <a:latin typeface="Arial"/>
              <a:ea typeface="Arial"/>
              <a:cs typeface="Arial"/>
              <a:sym typeface="Arial"/>
            </a:endParaRPr>
          </a:p>
        </p:txBody>
      </p:sp>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5" name="Shape 735"/>
        <p:cNvGrpSpPr/>
        <p:nvPr/>
      </p:nvGrpSpPr>
      <p:grpSpPr>
        <a:xfrm>
          <a:off x="0" y="0"/>
          <a:ext cx="0" cy="0"/>
          <a:chOff x="0" y="0"/>
          <a:chExt cx="0" cy="0"/>
        </a:xfrm>
      </p:grpSpPr>
      <p:sp>
        <p:nvSpPr>
          <p:cNvPr id="736" name="Google Shape;736;g35f149c0570_0_125"/>
          <p:cNvSpPr txBox="1"/>
          <p:nvPr>
            <p:ph idx="1" type="body"/>
          </p:nvPr>
        </p:nvSpPr>
        <p:spPr>
          <a:xfrm>
            <a:off x="341225" y="1104024"/>
            <a:ext cx="8229600" cy="5556900"/>
          </a:xfrm>
          <a:prstGeom prst="rect">
            <a:avLst/>
          </a:prstGeom>
        </p:spPr>
        <p:txBody>
          <a:bodyPr anchorCtr="0" anchor="t" bIns="45700" lIns="91425" spcFirstLastPara="1" rIns="91425" wrap="square" tIns="45700">
            <a:normAutofit/>
          </a:bodyPr>
          <a:lstStyle/>
          <a:p>
            <a:pPr indent="0" lvl="0" marL="0" rtl="0" algn="just">
              <a:lnSpc>
                <a:spcPct val="115000"/>
              </a:lnSpc>
              <a:spcBef>
                <a:spcPts val="0"/>
              </a:spcBef>
              <a:spcAft>
                <a:spcPts val="0"/>
              </a:spcAft>
              <a:buClr>
                <a:schemeClr val="dk1"/>
              </a:buClr>
              <a:buSzPts val="1100"/>
              <a:buFont typeface="Arial"/>
              <a:buNone/>
            </a:pPr>
            <a:r>
              <a:rPr lang="en-IN" sz="1600">
                <a:latin typeface="Arial"/>
                <a:ea typeface="Arial"/>
                <a:cs typeface="Arial"/>
                <a:sym typeface="Arial"/>
              </a:rPr>
              <a:t>{I1, I2} =&gt; {I3}           Confidence = support {I1, I2, I3} / support {I1, I2} = (3/ 4)* 100 = 75%</a:t>
            </a:r>
            <a:endParaRPr sz="16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t/>
            </a:r>
            <a:endParaRPr sz="16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600">
                <a:latin typeface="Arial"/>
                <a:ea typeface="Arial"/>
                <a:cs typeface="Arial"/>
                <a:sym typeface="Arial"/>
              </a:rPr>
              <a:t>{I1, I3} =&gt; {I2}         Confidence = support {I1, I2, I3} / support {I1, I3} = (3/ 3)* 100 = 100%</a:t>
            </a:r>
            <a:endParaRPr sz="16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t/>
            </a:r>
            <a:endParaRPr sz="16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600">
                <a:latin typeface="Arial"/>
                <a:ea typeface="Arial"/>
                <a:cs typeface="Arial"/>
                <a:sym typeface="Arial"/>
              </a:rPr>
              <a:t>{I2, I3} =&gt; {I1}           Confidence = support {I1, I2, I3} / support {I2, I3} = (3/ 4)* 100 = 75%</a:t>
            </a:r>
            <a:endParaRPr sz="16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t/>
            </a:r>
            <a:endParaRPr sz="16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600">
                <a:latin typeface="Arial"/>
                <a:ea typeface="Arial"/>
                <a:cs typeface="Arial"/>
                <a:sym typeface="Arial"/>
              </a:rPr>
              <a:t>{I1} =&gt; {I2, I3}          Confidence = support {I1, I2, I3} / support {I1} = (3/ 4)* 100 = 75%</a:t>
            </a:r>
            <a:endParaRPr sz="16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t/>
            </a:r>
            <a:endParaRPr sz="16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1600">
                <a:latin typeface="Arial"/>
                <a:ea typeface="Arial"/>
                <a:cs typeface="Arial"/>
                <a:sym typeface="Arial"/>
              </a:rPr>
              <a:t>{I2} =&gt; {I1, </a:t>
            </a:r>
            <a:r>
              <a:rPr lang="en-IN" sz="1600">
                <a:latin typeface="Arial"/>
                <a:ea typeface="Arial"/>
                <a:cs typeface="Arial"/>
                <a:sym typeface="Arial"/>
              </a:rPr>
              <a:t>I3}          </a:t>
            </a:r>
            <a:r>
              <a:rPr lang="en-IN" sz="1600">
                <a:latin typeface="Arial"/>
                <a:ea typeface="Arial"/>
                <a:cs typeface="Arial"/>
                <a:sym typeface="Arial"/>
              </a:rPr>
              <a:t>Confidence = support {I1, I2, I3} / support {I2 = (3/ 5)* 100 = 60%</a:t>
            </a:r>
            <a:endParaRPr sz="16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t/>
            </a:r>
            <a:endParaRPr sz="1600">
              <a:latin typeface="Arial"/>
              <a:ea typeface="Arial"/>
              <a:cs typeface="Arial"/>
              <a:sym typeface="Arial"/>
            </a:endParaRPr>
          </a:p>
          <a:p>
            <a:pPr indent="0" lvl="0" marL="0" rtl="0" algn="just">
              <a:lnSpc>
                <a:spcPct val="115000"/>
              </a:lnSpc>
              <a:spcBef>
                <a:spcPts val="1000"/>
              </a:spcBef>
              <a:spcAft>
                <a:spcPts val="0"/>
              </a:spcAft>
              <a:buNone/>
            </a:pPr>
            <a:r>
              <a:rPr lang="en-IN" sz="1600">
                <a:latin typeface="Arial"/>
                <a:ea typeface="Arial"/>
                <a:cs typeface="Arial"/>
                <a:sym typeface="Arial"/>
              </a:rPr>
              <a:t>{I3} =&gt; {I1, I2}          Confidence = support {I1, I2, I3} / support {I3} = (3/ 4)* 100 = 75%</a:t>
            </a:r>
            <a:endParaRPr sz="1600">
              <a:latin typeface="Arial"/>
              <a:ea typeface="Arial"/>
              <a:cs typeface="Arial"/>
              <a:sym typeface="Arial"/>
            </a:endParaRPr>
          </a:p>
          <a:p>
            <a:pPr indent="0" lvl="0" marL="0" rtl="0" algn="just">
              <a:lnSpc>
                <a:spcPct val="115000"/>
              </a:lnSpc>
              <a:spcBef>
                <a:spcPts val="1000"/>
              </a:spcBef>
              <a:spcAft>
                <a:spcPts val="1000"/>
              </a:spcAft>
              <a:buClr>
                <a:schemeClr val="dk1"/>
              </a:buClr>
              <a:buSzPts val="1100"/>
              <a:buFont typeface="Arial"/>
              <a:buNone/>
            </a:pPr>
            <a:r>
              <a:rPr lang="en-IN" sz="1600">
                <a:latin typeface="Arial"/>
                <a:ea typeface="Arial"/>
                <a:cs typeface="Arial"/>
                <a:sym typeface="Arial"/>
              </a:rPr>
              <a:t>This shows that all the above association rules are strong if the minimum confidence threshold is 60%.</a:t>
            </a:r>
            <a:endParaRPr sz="1600">
              <a:latin typeface="Arial"/>
              <a:ea typeface="Arial"/>
              <a:cs typeface="Arial"/>
              <a:sym typeface="Arial"/>
            </a:endParaRPr>
          </a:p>
        </p:txBody>
      </p:sp>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sp>
        <p:nvSpPr>
          <p:cNvPr id="742" name="Google Shape;742;g35f149c0570_0_131"/>
          <p:cNvSpPr txBox="1"/>
          <p:nvPr>
            <p:ph idx="1" type="body"/>
          </p:nvPr>
        </p:nvSpPr>
        <p:spPr>
          <a:xfrm>
            <a:off x="457200" y="1379505"/>
            <a:ext cx="8229600" cy="4389000"/>
          </a:xfrm>
          <a:prstGeom prst="rect">
            <a:avLst/>
          </a:prstGeom>
        </p:spPr>
        <p:txBody>
          <a:bodyPr anchorCtr="0" anchor="t" bIns="45700" lIns="91425" spcFirstLastPara="1" rIns="91425" wrap="square" tIns="45700">
            <a:normAutofit/>
          </a:bodyPr>
          <a:lstStyle/>
          <a:p>
            <a:pPr indent="0" lvl="0" marL="0" rtl="0" algn="just">
              <a:lnSpc>
                <a:spcPct val="115000"/>
              </a:lnSpc>
              <a:spcBef>
                <a:spcPts val="0"/>
              </a:spcBef>
              <a:spcAft>
                <a:spcPts val="0"/>
              </a:spcAft>
              <a:buClr>
                <a:schemeClr val="dk1"/>
              </a:buClr>
              <a:buSzPts val="1100"/>
              <a:buFont typeface="Arial"/>
              <a:buNone/>
            </a:pPr>
            <a:r>
              <a:rPr b="1" lang="en-IN" sz="2000">
                <a:latin typeface="Arial"/>
                <a:ea typeface="Arial"/>
                <a:cs typeface="Arial"/>
                <a:sym typeface="Arial"/>
              </a:rPr>
              <a:t>Advantages</a:t>
            </a:r>
            <a:endParaRPr b="1" sz="20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2000">
                <a:latin typeface="Arial"/>
                <a:ea typeface="Arial"/>
                <a:cs typeface="Arial"/>
                <a:sym typeface="Arial"/>
              </a:rPr>
              <a:t>1)Easy to understand algorithm</a:t>
            </a:r>
            <a:endParaRPr sz="20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2000">
                <a:latin typeface="Arial"/>
                <a:ea typeface="Arial"/>
                <a:cs typeface="Arial"/>
                <a:sym typeface="Arial"/>
              </a:rPr>
              <a:t>2)Join and Prune steps are easy to implement on large itemsets in 	large databases</a:t>
            </a:r>
            <a:endParaRPr sz="20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b="1" lang="en-IN" sz="2000">
                <a:latin typeface="Arial"/>
                <a:ea typeface="Arial"/>
                <a:cs typeface="Arial"/>
                <a:sym typeface="Arial"/>
              </a:rPr>
              <a:t>Disadvantages</a:t>
            </a:r>
            <a:endParaRPr b="1" sz="2000">
              <a:latin typeface="Arial"/>
              <a:ea typeface="Arial"/>
              <a:cs typeface="Arial"/>
              <a:sym typeface="Arial"/>
            </a:endParaRPr>
          </a:p>
          <a:p>
            <a:pPr indent="0" lvl="0" marL="0" rtl="0" algn="just">
              <a:lnSpc>
                <a:spcPct val="115000"/>
              </a:lnSpc>
              <a:spcBef>
                <a:spcPts val="1000"/>
              </a:spcBef>
              <a:spcAft>
                <a:spcPts val="0"/>
              </a:spcAft>
              <a:buClr>
                <a:schemeClr val="dk1"/>
              </a:buClr>
              <a:buSzPts val="1100"/>
              <a:buFont typeface="Arial"/>
              <a:buNone/>
            </a:pPr>
            <a:r>
              <a:rPr lang="en-IN" sz="2000">
                <a:latin typeface="Arial"/>
                <a:ea typeface="Arial"/>
                <a:cs typeface="Arial"/>
                <a:sym typeface="Arial"/>
              </a:rPr>
              <a:t>1)It requires high computation if the itemsets are very large and the minimum support is kept very low.</a:t>
            </a:r>
            <a:endParaRPr sz="2000">
              <a:latin typeface="Arial"/>
              <a:ea typeface="Arial"/>
              <a:cs typeface="Arial"/>
              <a:sym typeface="Arial"/>
            </a:endParaRPr>
          </a:p>
          <a:p>
            <a:pPr indent="0" lvl="0" marL="0" rtl="0" algn="just">
              <a:lnSpc>
                <a:spcPct val="115000"/>
              </a:lnSpc>
              <a:spcBef>
                <a:spcPts val="1000"/>
              </a:spcBef>
              <a:spcAft>
                <a:spcPts val="1000"/>
              </a:spcAft>
              <a:buNone/>
            </a:pPr>
            <a:r>
              <a:rPr lang="en-IN" sz="2000">
                <a:latin typeface="Arial"/>
                <a:ea typeface="Arial"/>
                <a:cs typeface="Arial"/>
                <a:sym typeface="Arial"/>
              </a:rPr>
              <a:t>2)The entire database needs to be scanned.</a:t>
            </a:r>
            <a:endParaRPr sz="3200">
              <a:latin typeface="Arial"/>
              <a:ea typeface="Arial"/>
              <a:cs typeface="Arial"/>
              <a:sym typeface="Arial"/>
            </a:endParaRPr>
          </a:p>
        </p:txBody>
      </p:sp>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7" name="Shape 747"/>
        <p:cNvGrpSpPr/>
        <p:nvPr/>
      </p:nvGrpSpPr>
      <p:grpSpPr>
        <a:xfrm>
          <a:off x="0" y="0"/>
          <a:ext cx="0" cy="0"/>
          <a:chOff x="0" y="0"/>
          <a:chExt cx="0" cy="0"/>
        </a:xfrm>
      </p:grpSpPr>
      <p:sp>
        <p:nvSpPr>
          <p:cNvPr id="748" name="Google Shape;748;g35fd61c89b1_0_0"/>
          <p:cNvSpPr txBox="1"/>
          <p:nvPr>
            <p:ph type="title"/>
          </p:nvPr>
        </p:nvSpPr>
        <p:spPr>
          <a:xfrm>
            <a:off x="457200" y="1093225"/>
            <a:ext cx="7926000" cy="579900"/>
          </a:xfrm>
          <a:prstGeom prst="rect">
            <a:avLst/>
          </a:prstGeom>
        </p:spPr>
        <p:txBody>
          <a:bodyPr anchorCtr="0" anchor="b" bIns="0" lIns="0" spcFirstLastPara="1" rIns="0" wrap="square" tIns="45700">
            <a:noAutofit/>
          </a:bodyPr>
          <a:lstStyle/>
          <a:p>
            <a:pPr indent="0" lvl="0" marL="0" rtl="0" algn="l">
              <a:spcBef>
                <a:spcPts val="0"/>
              </a:spcBef>
              <a:spcAft>
                <a:spcPts val="0"/>
              </a:spcAft>
              <a:buSzPts val="990"/>
              <a:buNone/>
            </a:pPr>
            <a:r>
              <a:rPr b="1" lang="en-IN" sz="3000">
                <a:solidFill>
                  <a:srgbClr val="C00000"/>
                </a:solidFill>
                <a:latin typeface="Arial Black"/>
                <a:ea typeface="Arial Black"/>
                <a:cs typeface="Arial Black"/>
                <a:sym typeface="Arial Black"/>
              </a:rPr>
              <a:t>Dimensionality Reduction Algorithms</a:t>
            </a:r>
            <a:endParaRPr b="1" sz="3000">
              <a:solidFill>
                <a:srgbClr val="C00000"/>
              </a:solidFill>
              <a:latin typeface="Arial Black"/>
              <a:ea typeface="Arial Black"/>
              <a:cs typeface="Arial Black"/>
              <a:sym typeface="Arial Black"/>
            </a:endParaRPr>
          </a:p>
        </p:txBody>
      </p:sp>
      <p:sp>
        <p:nvSpPr>
          <p:cNvPr id="749" name="Google Shape;749;g35fd61c89b1_0_0"/>
          <p:cNvSpPr txBox="1"/>
          <p:nvPr>
            <p:ph idx="1" type="body"/>
          </p:nvPr>
        </p:nvSpPr>
        <p:spPr>
          <a:xfrm>
            <a:off x="457200" y="1935480"/>
            <a:ext cx="8229600" cy="4389000"/>
          </a:xfrm>
          <a:prstGeom prst="rect">
            <a:avLst/>
          </a:prstGeom>
        </p:spPr>
        <p:txBody>
          <a:bodyPr anchorCtr="0" anchor="t" bIns="45700" lIns="91425" spcFirstLastPara="1" rIns="91425" wrap="square" tIns="45700">
            <a:noAutofit/>
          </a:bodyPr>
          <a:lstStyle/>
          <a:p>
            <a:pPr indent="0" lvl="0" marL="0" rtl="0" algn="just">
              <a:lnSpc>
                <a:spcPct val="115000"/>
              </a:lnSpc>
              <a:spcBef>
                <a:spcPts val="0"/>
              </a:spcBef>
              <a:spcAft>
                <a:spcPts val="0"/>
              </a:spcAft>
              <a:buNone/>
            </a:pPr>
            <a:r>
              <a:rPr b="1" i="1" lang="en-IN" sz="1700">
                <a:latin typeface="Arial"/>
                <a:ea typeface="Arial"/>
                <a:cs typeface="Arial"/>
                <a:sym typeface="Arial"/>
              </a:rPr>
              <a:t>Dimensionality reduction</a:t>
            </a:r>
            <a:r>
              <a:rPr i="1" lang="en-IN" sz="1700">
                <a:latin typeface="Arial"/>
                <a:ea typeface="Arial"/>
                <a:cs typeface="Arial"/>
                <a:sym typeface="Arial"/>
              </a:rPr>
              <a:t> </a:t>
            </a:r>
            <a:r>
              <a:rPr lang="en-IN" sz="1700">
                <a:latin typeface="Arial"/>
                <a:ea typeface="Arial"/>
                <a:cs typeface="Arial"/>
                <a:sym typeface="Arial"/>
              </a:rPr>
              <a:t>simply refers to the process of reducing the number of attributes in a dataset while keeping as much of the variation in the original dataset as possible</a:t>
            </a:r>
            <a:r>
              <a:rPr lang="en-IN" sz="1700">
                <a:solidFill>
                  <a:srgbClr val="292929"/>
                </a:solidFill>
                <a:highlight>
                  <a:srgbClr val="FFFFFF"/>
                </a:highlight>
                <a:latin typeface="Arial"/>
                <a:ea typeface="Arial"/>
                <a:cs typeface="Arial"/>
                <a:sym typeface="Arial"/>
              </a:rPr>
              <a:t>. It is a data preprocessing step meaning that we perform dimensionality reduction before training the model.</a:t>
            </a:r>
            <a:endParaRPr sz="1700">
              <a:solidFill>
                <a:srgbClr val="292929"/>
              </a:solidFill>
              <a:highlight>
                <a:srgbClr val="FFFFFF"/>
              </a:highlight>
              <a:latin typeface="Arial"/>
              <a:ea typeface="Arial"/>
              <a:cs typeface="Arial"/>
              <a:sym typeface="Arial"/>
            </a:endParaRPr>
          </a:p>
          <a:p>
            <a:pPr indent="0" lvl="0" marL="0" rtl="0" algn="l">
              <a:lnSpc>
                <a:spcPct val="115000"/>
              </a:lnSpc>
              <a:spcBef>
                <a:spcPts val="1400"/>
              </a:spcBef>
              <a:spcAft>
                <a:spcPts val="0"/>
              </a:spcAft>
              <a:buNone/>
            </a:pPr>
            <a:r>
              <a:rPr b="1" lang="en-IN" sz="1800">
                <a:latin typeface="Arial"/>
                <a:ea typeface="Arial"/>
                <a:cs typeface="Arial"/>
                <a:sym typeface="Arial"/>
              </a:rPr>
              <a:t>Why Use Dimensionality Reduction?</a:t>
            </a:r>
            <a:endParaRPr b="1" sz="1800">
              <a:latin typeface="Arial"/>
              <a:ea typeface="Arial"/>
              <a:cs typeface="Arial"/>
              <a:sym typeface="Arial"/>
            </a:endParaRPr>
          </a:p>
          <a:p>
            <a:pPr indent="-336550" lvl="0" marL="457200" rtl="0" algn="l">
              <a:lnSpc>
                <a:spcPct val="115000"/>
              </a:lnSpc>
              <a:spcBef>
                <a:spcPts val="1200"/>
              </a:spcBef>
              <a:spcAft>
                <a:spcPts val="0"/>
              </a:spcAft>
              <a:buClr>
                <a:schemeClr val="dk1"/>
              </a:buClr>
              <a:buSzPts val="1700"/>
              <a:buFont typeface="Arial"/>
              <a:buAutoNum type="arabicPeriod"/>
            </a:pPr>
            <a:r>
              <a:rPr b="1" lang="en-IN" sz="1700">
                <a:latin typeface="Arial"/>
                <a:ea typeface="Arial"/>
                <a:cs typeface="Arial"/>
                <a:sym typeface="Arial"/>
              </a:rPr>
              <a:t>Improve model performance</a:t>
            </a:r>
            <a:r>
              <a:rPr lang="en-IN" sz="1700">
                <a:latin typeface="Arial"/>
                <a:ea typeface="Arial"/>
                <a:cs typeface="Arial"/>
                <a:sym typeface="Arial"/>
              </a:rPr>
              <a:t> by eliminating noise and redundant features.</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b="1" lang="en-IN" sz="1700">
                <a:latin typeface="Arial"/>
                <a:ea typeface="Arial"/>
                <a:cs typeface="Arial"/>
                <a:sym typeface="Arial"/>
              </a:rPr>
              <a:t>Speed up computation</a:t>
            </a:r>
            <a:r>
              <a:rPr lang="en-IN" sz="1700">
                <a:latin typeface="Arial"/>
                <a:ea typeface="Arial"/>
                <a:cs typeface="Arial"/>
                <a:sym typeface="Arial"/>
              </a:rPr>
              <a:t> by reducing data size.</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b="1" lang="en-IN" sz="1700">
                <a:latin typeface="Arial"/>
                <a:ea typeface="Arial"/>
                <a:cs typeface="Arial"/>
                <a:sym typeface="Arial"/>
              </a:rPr>
              <a:t>Avoid overfitting</a:t>
            </a:r>
            <a:r>
              <a:rPr lang="en-IN" sz="1700">
                <a:latin typeface="Arial"/>
                <a:ea typeface="Arial"/>
                <a:cs typeface="Arial"/>
                <a:sym typeface="Arial"/>
              </a:rPr>
              <a:t> by reducing the complexity of models.</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b="1" lang="en-IN" sz="1700">
                <a:latin typeface="Arial"/>
                <a:ea typeface="Arial"/>
                <a:cs typeface="Arial"/>
                <a:sym typeface="Arial"/>
              </a:rPr>
              <a:t>Visualization</a:t>
            </a:r>
            <a:r>
              <a:rPr lang="en-IN" sz="1700">
                <a:latin typeface="Arial"/>
                <a:ea typeface="Arial"/>
                <a:cs typeface="Arial"/>
                <a:sym typeface="Arial"/>
              </a:rPr>
              <a:t> of high-dimensional data in 2D or 3D.</a:t>
            </a:r>
            <a:endParaRPr sz="1700">
              <a:solidFill>
                <a:srgbClr val="292929"/>
              </a:solidFill>
              <a:highlight>
                <a:srgbClr val="FFFFFF"/>
              </a:highlight>
              <a:latin typeface="Arial"/>
              <a:ea typeface="Arial"/>
              <a:cs typeface="Arial"/>
              <a:sym typeface="Arial"/>
            </a:endParaRPr>
          </a:p>
        </p:txBody>
      </p:sp>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4" name="Shape 754"/>
        <p:cNvGrpSpPr/>
        <p:nvPr/>
      </p:nvGrpSpPr>
      <p:grpSpPr>
        <a:xfrm>
          <a:off x="0" y="0"/>
          <a:ext cx="0" cy="0"/>
          <a:chOff x="0" y="0"/>
          <a:chExt cx="0" cy="0"/>
        </a:xfrm>
      </p:grpSpPr>
      <p:sp>
        <p:nvSpPr>
          <p:cNvPr id="755" name="Google Shape;755;g35fd61c89b1_0_7"/>
          <p:cNvSpPr txBox="1"/>
          <p:nvPr>
            <p:ph type="title"/>
          </p:nvPr>
        </p:nvSpPr>
        <p:spPr>
          <a:xfrm>
            <a:off x="457200" y="875717"/>
            <a:ext cx="8229600" cy="405900"/>
          </a:xfrm>
          <a:prstGeom prst="rect">
            <a:avLst/>
          </a:prstGeom>
        </p:spPr>
        <p:txBody>
          <a:bodyPr anchorCtr="0" anchor="b" bIns="0" lIns="0" spcFirstLastPara="1" rIns="0" wrap="square" tIns="45700">
            <a:noAutofit/>
          </a:bodyPr>
          <a:lstStyle/>
          <a:p>
            <a:pPr indent="0" lvl="0" marL="0" rtl="0" algn="l">
              <a:spcBef>
                <a:spcPts val="0"/>
              </a:spcBef>
              <a:spcAft>
                <a:spcPts val="0"/>
              </a:spcAft>
              <a:buSzPts val="990"/>
              <a:buNone/>
            </a:pPr>
            <a:r>
              <a:rPr lang="en-IN" sz="2400">
                <a:solidFill>
                  <a:srgbClr val="FF00FF"/>
                </a:solidFill>
              </a:rPr>
              <a:t>Types of Dimensionality Reduction Techniques</a:t>
            </a:r>
            <a:endParaRPr sz="2400">
              <a:solidFill>
                <a:srgbClr val="FF00FF"/>
              </a:solidFill>
            </a:endParaRPr>
          </a:p>
        </p:txBody>
      </p:sp>
      <p:graphicFrame>
        <p:nvGraphicFramePr>
          <p:cNvPr id="756" name="Google Shape;756;g35fd61c89b1_0_7"/>
          <p:cNvGraphicFramePr/>
          <p:nvPr/>
        </p:nvGraphicFramePr>
        <p:xfrm>
          <a:off x="133300" y="1559025"/>
          <a:ext cx="3000000" cy="3000000"/>
        </p:xfrm>
        <a:graphic>
          <a:graphicData uri="http://schemas.openxmlformats.org/drawingml/2006/table">
            <a:tbl>
              <a:tblPr>
                <a:noFill/>
                <a:tableStyleId>{37E13539-FAEA-4D49-BD2A-BE8E9E14B837}</a:tableStyleId>
              </a:tblPr>
              <a:tblGrid>
                <a:gridCol w="2219350"/>
                <a:gridCol w="2538325"/>
                <a:gridCol w="2088875"/>
                <a:gridCol w="2030850"/>
              </a:tblGrid>
              <a:tr h="575750">
                <a:tc>
                  <a:txBody>
                    <a:bodyPr/>
                    <a:lstStyle/>
                    <a:p>
                      <a:pPr indent="0" lvl="0" marL="0" rtl="0" algn="ctr">
                        <a:lnSpc>
                          <a:spcPct val="115000"/>
                        </a:lnSpc>
                        <a:spcBef>
                          <a:spcPts val="0"/>
                        </a:spcBef>
                        <a:spcAft>
                          <a:spcPts val="0"/>
                        </a:spcAft>
                        <a:buNone/>
                      </a:pPr>
                      <a:r>
                        <a:rPr b="1" lang="en-IN" sz="1900"/>
                        <a:t>Type</a:t>
                      </a:r>
                      <a:endParaRPr b="1" sz="1900"/>
                    </a:p>
                  </a:txBody>
                  <a:tcPr marT="91425" marB="91425" marR="91425" marL="91425"/>
                </a:tc>
                <a:tc>
                  <a:txBody>
                    <a:bodyPr/>
                    <a:lstStyle/>
                    <a:p>
                      <a:pPr indent="0" lvl="0" marL="0" rtl="0" algn="ctr">
                        <a:lnSpc>
                          <a:spcPct val="115000"/>
                        </a:lnSpc>
                        <a:spcBef>
                          <a:spcPts val="0"/>
                        </a:spcBef>
                        <a:spcAft>
                          <a:spcPts val="0"/>
                        </a:spcAft>
                        <a:buNone/>
                      </a:pPr>
                      <a:r>
                        <a:rPr b="1" lang="en-IN" sz="1900"/>
                        <a:t>Technique</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900"/>
                        <a:t>Description</a:t>
                      </a:r>
                      <a:endParaRPr b="1" sz="1100"/>
                    </a:p>
                  </a:txBody>
                  <a:tcPr marT="91425" marB="91425" marR="91425" marL="91425"/>
                </a:tc>
                <a:tc>
                  <a:txBody>
                    <a:bodyPr/>
                    <a:lstStyle/>
                    <a:p>
                      <a:pPr indent="0" lvl="0" marL="0" marR="0" rtl="0" algn="ctr">
                        <a:lnSpc>
                          <a:spcPct val="115000"/>
                        </a:lnSpc>
                        <a:spcBef>
                          <a:spcPts val="0"/>
                        </a:spcBef>
                        <a:spcAft>
                          <a:spcPts val="0"/>
                        </a:spcAft>
                        <a:buNone/>
                      </a:pPr>
                      <a:r>
                        <a:rPr b="1" lang="en-IN" sz="1900"/>
                        <a:t>Use Case</a:t>
                      </a:r>
                      <a:endParaRPr b="1" sz="1900"/>
                    </a:p>
                  </a:txBody>
                  <a:tcPr marT="91425" marB="91425" marR="91425" marL="91425"/>
                </a:tc>
              </a:tr>
              <a:tr h="921150">
                <a:tc>
                  <a:txBody>
                    <a:bodyPr/>
                    <a:lstStyle/>
                    <a:p>
                      <a:pPr indent="0" lvl="0" marL="0" rtl="0" algn="l">
                        <a:spcBef>
                          <a:spcPts val="0"/>
                        </a:spcBef>
                        <a:spcAft>
                          <a:spcPts val="0"/>
                        </a:spcAft>
                        <a:buNone/>
                      </a:pPr>
                      <a:r>
                        <a:rPr b="1" lang="en-IN" sz="1800"/>
                        <a:t>Feature Selection</a:t>
                      </a:r>
                      <a:endParaRPr b="1" sz="1800"/>
                    </a:p>
                  </a:txBody>
                  <a:tcPr marT="91425" marB="91425" marR="91425" marL="91425"/>
                </a:tc>
                <a:tc>
                  <a:txBody>
                    <a:bodyPr/>
                    <a:lstStyle/>
                    <a:p>
                      <a:pPr indent="0" lvl="0" marL="0" marR="0" rtl="0" algn="l">
                        <a:lnSpc>
                          <a:spcPct val="100000"/>
                        </a:lnSpc>
                        <a:spcBef>
                          <a:spcPts val="0"/>
                        </a:spcBef>
                        <a:spcAft>
                          <a:spcPts val="0"/>
                        </a:spcAft>
                        <a:buNone/>
                      </a:pPr>
                      <a:r>
                        <a:rPr b="1" lang="en-IN" sz="1700"/>
                        <a:t>Filter Methods</a:t>
                      </a:r>
                      <a:endParaRPr b="1" sz="1700"/>
                    </a:p>
                  </a:txBody>
                  <a:tcPr marT="91425" marB="91425" marR="91425" marL="91425"/>
                </a:tc>
                <a:tc>
                  <a:txBody>
                    <a:bodyPr/>
                    <a:lstStyle/>
                    <a:p>
                      <a:pPr indent="0" lvl="0" marL="0" rtl="0" algn="l">
                        <a:spcBef>
                          <a:spcPts val="0"/>
                        </a:spcBef>
                        <a:spcAft>
                          <a:spcPts val="0"/>
                        </a:spcAft>
                        <a:buNone/>
                      </a:pPr>
                      <a:r>
                        <a:rPr lang="en-IN"/>
                        <a:t>Select features based on statistical measures </a:t>
                      </a:r>
                      <a:r>
                        <a:rPr lang="en-IN">
                          <a:solidFill>
                            <a:schemeClr val="dk1"/>
                          </a:solidFill>
                        </a:rPr>
                        <a:t>(e.g., correlation,chi-square).</a:t>
                      </a:r>
                      <a:endParaRPr/>
                    </a:p>
                  </a:txBody>
                  <a:tcPr marT="91425" marB="91425" marR="91425" marL="91425"/>
                </a:tc>
                <a:tc>
                  <a:txBody>
                    <a:bodyPr/>
                    <a:lstStyle/>
                    <a:p>
                      <a:pPr indent="0" lvl="0" marL="0" rtl="0" algn="l">
                        <a:spcBef>
                          <a:spcPts val="0"/>
                        </a:spcBef>
                        <a:spcAft>
                          <a:spcPts val="0"/>
                        </a:spcAft>
                        <a:buNone/>
                      </a:pPr>
                      <a:r>
                        <a:rPr lang="en-IN"/>
                        <a:t>Preprocessing, univariate analysis</a:t>
                      </a:r>
                      <a:endParaRPr/>
                    </a:p>
                  </a:txBody>
                  <a:tcPr marT="91425" marB="91425" marR="91425" marL="91425"/>
                </a:tc>
              </a:tr>
              <a:tr h="8196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marR="0" rtl="0" algn="l">
                        <a:lnSpc>
                          <a:spcPct val="100000"/>
                        </a:lnSpc>
                        <a:spcBef>
                          <a:spcPts val="0"/>
                        </a:spcBef>
                        <a:spcAft>
                          <a:spcPts val="0"/>
                        </a:spcAft>
                        <a:buNone/>
                      </a:pPr>
                      <a:r>
                        <a:rPr b="1" lang="en-IN" sz="1700"/>
                        <a:t>Wrapper Methods</a:t>
                      </a:r>
                      <a:r>
                        <a:rPr b="1" lang="en-IN" sz="1700"/>
                        <a:t> </a:t>
                      </a:r>
                      <a:endParaRPr b="1" sz="1700"/>
                    </a:p>
                  </a:txBody>
                  <a:tcPr marT="91425" marB="91425" marR="91425" marL="91425"/>
                </a:tc>
                <a:tc>
                  <a:txBody>
                    <a:bodyPr/>
                    <a:lstStyle/>
                    <a:p>
                      <a:pPr indent="0" lvl="0" marL="0" rtl="0" algn="l">
                        <a:spcBef>
                          <a:spcPts val="0"/>
                        </a:spcBef>
                        <a:spcAft>
                          <a:spcPts val="0"/>
                        </a:spcAft>
                        <a:buNone/>
                      </a:pPr>
                      <a:r>
                        <a:rPr lang="en-IN"/>
                        <a:t>Use predictive model to evaluate</a:t>
                      </a:r>
                      <a:r>
                        <a:rPr lang="en-IN"/>
                        <a:t> features.</a:t>
                      </a:r>
                      <a:r>
                        <a:rPr lang="en-IN">
                          <a:solidFill>
                            <a:schemeClr val="dk1"/>
                          </a:solidFill>
                        </a:rPr>
                        <a:t>(e.g., RFE).</a:t>
                      </a:r>
                      <a:endParaRPr/>
                    </a:p>
                  </a:txBody>
                  <a:tcPr marT="91425" marB="91425" marR="91425" marL="91425"/>
                </a:tc>
                <a:tc>
                  <a:txBody>
                    <a:bodyPr/>
                    <a:lstStyle/>
                    <a:p>
                      <a:pPr indent="0" lvl="0" marL="0" rtl="0" algn="l">
                        <a:spcBef>
                          <a:spcPts val="0"/>
                        </a:spcBef>
                        <a:spcAft>
                          <a:spcPts val="0"/>
                        </a:spcAft>
                        <a:buNone/>
                      </a:pPr>
                      <a:r>
                        <a:rPr lang="en-IN"/>
                        <a:t>Model-specific feature optimization</a:t>
                      </a:r>
                      <a:endParaRPr/>
                    </a:p>
                  </a:txBody>
                  <a:tcPr marT="91425" marB="91425" marR="91425" marL="91425"/>
                </a:tc>
              </a:tr>
              <a:tr h="8341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marR="0" rtl="0" algn="l">
                        <a:lnSpc>
                          <a:spcPct val="100000"/>
                        </a:lnSpc>
                        <a:spcBef>
                          <a:spcPts val="0"/>
                        </a:spcBef>
                        <a:spcAft>
                          <a:spcPts val="0"/>
                        </a:spcAft>
                        <a:buNone/>
                      </a:pPr>
                      <a:r>
                        <a:rPr b="1" lang="en-IN" sz="1700"/>
                        <a:t>Embedded Methods</a:t>
                      </a:r>
                      <a:endParaRPr/>
                    </a:p>
                  </a:txBody>
                  <a:tcPr marT="91425" marB="91425" marR="91425" marL="91425"/>
                </a:tc>
                <a:tc>
                  <a:txBody>
                    <a:bodyPr/>
                    <a:lstStyle/>
                    <a:p>
                      <a:pPr indent="0" lvl="0" marL="0" rtl="0" algn="l">
                        <a:spcBef>
                          <a:spcPts val="0"/>
                        </a:spcBef>
                        <a:spcAft>
                          <a:spcPts val="0"/>
                        </a:spcAft>
                        <a:buNone/>
                      </a:pPr>
                      <a:r>
                        <a:rPr lang="en-IN"/>
                        <a:t>Feature selection is part of the model </a:t>
                      </a:r>
                      <a:r>
                        <a:rPr lang="en-IN">
                          <a:solidFill>
                            <a:schemeClr val="dk1"/>
                          </a:solidFill>
                        </a:rPr>
                        <a:t>(e.g.,decision trees).</a:t>
                      </a:r>
                      <a:endParaRPr/>
                    </a:p>
                  </a:txBody>
                  <a:tcPr marT="91425" marB="91425" marR="91425" marL="91425"/>
                </a:tc>
                <a:tc>
                  <a:txBody>
                    <a:bodyPr/>
                    <a:lstStyle/>
                    <a:p>
                      <a:pPr indent="0" lvl="0" marL="0" rtl="0" algn="l">
                        <a:spcBef>
                          <a:spcPts val="0"/>
                        </a:spcBef>
                        <a:spcAft>
                          <a:spcPts val="0"/>
                        </a:spcAft>
                        <a:buNone/>
                      </a:pPr>
                      <a:r>
                        <a:rPr lang="en-IN"/>
                        <a:t>When using tree models</a:t>
                      </a:r>
                      <a:endParaRPr/>
                    </a:p>
                  </a:txBody>
                  <a:tcPr marT="91425" marB="91425" marR="91425" marL="91425"/>
                </a:tc>
              </a:tr>
              <a:tr h="761650">
                <a:tc>
                  <a:txBody>
                    <a:bodyPr/>
                    <a:lstStyle/>
                    <a:p>
                      <a:pPr indent="0" lvl="0" marL="0" rtl="0" algn="l">
                        <a:spcBef>
                          <a:spcPts val="0"/>
                        </a:spcBef>
                        <a:spcAft>
                          <a:spcPts val="0"/>
                        </a:spcAft>
                        <a:buNone/>
                      </a:pPr>
                      <a:r>
                        <a:rPr b="1" lang="en-IN" sz="1800"/>
                        <a:t>Feature Extraction</a:t>
                      </a:r>
                      <a:endParaRPr b="1" sz="1100"/>
                    </a:p>
                  </a:txBody>
                  <a:tcPr marT="91425" marB="91425" marR="91425" marL="91425"/>
                </a:tc>
                <a:tc>
                  <a:txBody>
                    <a:bodyPr/>
                    <a:lstStyle/>
                    <a:p>
                      <a:pPr indent="0" lvl="0" marL="0" rtl="0" algn="l">
                        <a:spcBef>
                          <a:spcPts val="0"/>
                        </a:spcBef>
                        <a:spcAft>
                          <a:spcPts val="0"/>
                        </a:spcAft>
                        <a:buNone/>
                      </a:pPr>
                      <a:r>
                        <a:rPr b="1" lang="en-IN" sz="1700"/>
                        <a:t>PCA (Principal Component Analysis)</a:t>
                      </a:r>
                      <a:endParaRPr b="1" sz="1700"/>
                    </a:p>
                  </a:txBody>
                  <a:tcPr marT="91425" marB="91425" marR="91425" marL="91425"/>
                </a:tc>
                <a:tc>
                  <a:txBody>
                    <a:bodyPr/>
                    <a:lstStyle/>
                    <a:p>
                      <a:pPr indent="0" lvl="0" marL="0" rtl="0" algn="l">
                        <a:spcBef>
                          <a:spcPts val="0"/>
                        </a:spcBef>
                        <a:spcAft>
                          <a:spcPts val="0"/>
                        </a:spcAft>
                        <a:buNone/>
                      </a:pPr>
                      <a:r>
                        <a:rPr lang="en-IN"/>
                        <a:t>Projects data maximizing variance.</a:t>
                      </a:r>
                      <a:endParaRPr/>
                    </a:p>
                  </a:txBody>
                  <a:tcPr marT="91425" marB="91425" marR="91425" marL="91425"/>
                </a:tc>
                <a:tc>
                  <a:txBody>
                    <a:bodyPr/>
                    <a:lstStyle/>
                    <a:p>
                      <a:pPr indent="0" lvl="0" marL="0" rtl="0" algn="l">
                        <a:spcBef>
                          <a:spcPts val="0"/>
                        </a:spcBef>
                        <a:spcAft>
                          <a:spcPts val="0"/>
                        </a:spcAft>
                        <a:buNone/>
                      </a:pPr>
                      <a:r>
                        <a:rPr lang="en-IN"/>
                        <a:t>Unsupervised reduction for numeric data</a:t>
                      </a:r>
                      <a:endParaRPr/>
                    </a:p>
                  </a:txBody>
                  <a:tcPr marT="91425" marB="91425" marR="91425" marL="91425"/>
                </a:tc>
              </a:tr>
              <a:tr h="83415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marR="0" rtl="0" algn="l">
                        <a:lnSpc>
                          <a:spcPct val="100000"/>
                        </a:lnSpc>
                        <a:spcBef>
                          <a:spcPts val="0"/>
                        </a:spcBef>
                        <a:spcAft>
                          <a:spcPts val="0"/>
                        </a:spcAft>
                        <a:buNone/>
                      </a:pPr>
                      <a:r>
                        <a:rPr b="1" lang="en-IN" sz="1700"/>
                        <a:t>LDA (Linear Discriminant Analysis)</a:t>
                      </a:r>
                      <a:endParaRPr b="1" sz="1700"/>
                    </a:p>
                  </a:txBody>
                  <a:tcPr marT="91425" marB="91425" marR="91425" marL="91425"/>
                </a:tc>
                <a:tc>
                  <a:txBody>
                    <a:bodyPr/>
                    <a:lstStyle/>
                    <a:p>
                      <a:pPr indent="0" lvl="0" marL="0" rtl="0" algn="l">
                        <a:spcBef>
                          <a:spcPts val="0"/>
                        </a:spcBef>
                        <a:spcAft>
                          <a:spcPts val="0"/>
                        </a:spcAft>
                        <a:buNone/>
                      </a:pPr>
                      <a:r>
                        <a:rPr lang="en-IN"/>
                        <a:t>Projects data</a:t>
                      </a:r>
                      <a:r>
                        <a:rPr lang="en-IN"/>
                        <a:t> </a:t>
                      </a:r>
                      <a:r>
                        <a:rPr lang="en-IN"/>
                        <a:t>maximizing class</a:t>
                      </a:r>
                      <a:r>
                        <a:rPr lang="en-IN"/>
                        <a:t> </a:t>
                      </a:r>
                      <a:r>
                        <a:rPr lang="en-IN"/>
                        <a:t>separability.</a:t>
                      </a:r>
                      <a:endParaRPr/>
                    </a:p>
                  </a:txBody>
                  <a:tcPr marT="91425" marB="91425" marR="91425" marL="91425"/>
                </a:tc>
                <a:tc>
                  <a:txBody>
                    <a:bodyPr/>
                    <a:lstStyle/>
                    <a:p>
                      <a:pPr indent="0" lvl="0" marL="0" rtl="0" algn="l">
                        <a:spcBef>
                          <a:spcPts val="0"/>
                        </a:spcBef>
                        <a:spcAft>
                          <a:spcPts val="0"/>
                        </a:spcAft>
                        <a:buNone/>
                      </a:pPr>
                      <a:r>
                        <a:rPr lang="en-IN"/>
                        <a:t>Supervised classification tasks</a:t>
                      </a:r>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9"/>
          <p:cNvSpPr txBox="1"/>
          <p:nvPr>
            <p:ph idx="1" type="body"/>
          </p:nvPr>
        </p:nvSpPr>
        <p:spPr>
          <a:xfrm>
            <a:off x="352036" y="1760751"/>
            <a:ext cx="8229600" cy="4389000"/>
          </a:xfrm>
          <a:prstGeom prst="rect">
            <a:avLst/>
          </a:prstGeom>
          <a:noFill/>
          <a:ln>
            <a:noFill/>
          </a:ln>
        </p:spPr>
        <p:txBody>
          <a:bodyPr anchorCtr="0" anchor="t" bIns="45700" lIns="91425" spcFirstLastPara="1" rIns="91425" wrap="square" tIns="45700">
            <a:normAutofit lnSpcReduction="10000"/>
          </a:bodyPr>
          <a:lstStyle/>
          <a:p>
            <a:pPr indent="0" lvl="0" marL="0" rtl="0" algn="just">
              <a:lnSpc>
                <a:spcPct val="150000"/>
              </a:lnSpc>
              <a:spcBef>
                <a:spcPts val="0"/>
              </a:spcBef>
              <a:spcAft>
                <a:spcPts val="0"/>
              </a:spcAft>
              <a:buNone/>
            </a:pPr>
            <a:r>
              <a:rPr lang="en-IN" sz="2000">
                <a:latin typeface="Times New Roman"/>
                <a:ea typeface="Times New Roman"/>
                <a:cs typeface="Times New Roman"/>
                <a:sym typeface="Times New Roman"/>
              </a:rPr>
              <a:t>Reinforcement Learning is a part of machine learning. Here, agents are self-trained on </a:t>
            </a:r>
            <a:r>
              <a:rPr b="1" lang="en-IN" sz="2000">
                <a:latin typeface="Times New Roman"/>
                <a:ea typeface="Times New Roman"/>
                <a:cs typeface="Times New Roman"/>
                <a:sym typeface="Times New Roman"/>
              </a:rPr>
              <a:t>reward and punishment mechanisms.</a:t>
            </a:r>
            <a:r>
              <a:rPr lang="en-IN" sz="2000">
                <a:latin typeface="Times New Roman"/>
                <a:ea typeface="Times New Roman"/>
                <a:cs typeface="Times New Roman"/>
                <a:sym typeface="Times New Roman"/>
              </a:rPr>
              <a:t> It’s about taking the best possible action or path to gain maximum rewards and minimum punishment through observations in a specific situation. It acts as a signal to positive and negative behaviours. Essentially an agent (or several) is built that can perceive and interpret the environment in which is placed, furthermore, it can take actions and interact with it.</a:t>
            </a:r>
            <a:endParaRPr/>
          </a:p>
          <a:p>
            <a:pPr indent="-141605" lvl="0" marL="274320" rtl="0" algn="just">
              <a:spcBef>
                <a:spcPts val="440"/>
              </a:spcBef>
              <a:spcAft>
                <a:spcPts val="0"/>
              </a:spcAft>
              <a:buSzPts val="2090"/>
              <a:buNone/>
            </a:pPr>
            <a:r>
              <a:t/>
            </a:r>
            <a:endParaRPr sz="2200">
              <a:latin typeface="Times New Roman"/>
              <a:ea typeface="Times New Roman"/>
              <a:cs typeface="Times New Roman"/>
              <a:sym typeface="Times New Roman"/>
            </a:endParaRPr>
          </a:p>
          <a:p>
            <a:pPr indent="0" lvl="0" marL="109728" rtl="0" algn="l">
              <a:spcBef>
                <a:spcPts val="520"/>
              </a:spcBef>
              <a:spcAft>
                <a:spcPts val="0"/>
              </a:spcAft>
              <a:buSzPts val="2470"/>
              <a:buNone/>
            </a:pPr>
            <a:br>
              <a:rPr lang="en-IN"/>
            </a:br>
            <a:endParaRPr/>
          </a:p>
        </p:txBody>
      </p:sp>
      <p:sp>
        <p:nvSpPr>
          <p:cNvPr id="174" name="Google Shape;174;p9"/>
          <p:cNvSpPr txBox="1"/>
          <p:nvPr>
            <p:ph type="title"/>
          </p:nvPr>
        </p:nvSpPr>
        <p:spPr>
          <a:xfrm>
            <a:off x="362374" y="507590"/>
            <a:ext cx="8208900" cy="1440300"/>
          </a:xfrm>
          <a:prstGeom prst="rect">
            <a:avLst/>
          </a:prstGeom>
          <a:noFill/>
          <a:ln>
            <a:noFill/>
          </a:ln>
        </p:spPr>
        <p:txBody>
          <a:bodyPr anchorCtr="0" anchor="b" bIns="0" lIns="0" spcFirstLastPara="1" rIns="0" wrap="square" tIns="45700">
            <a:noAutofit/>
          </a:bodyPr>
          <a:lstStyle/>
          <a:p>
            <a:pPr indent="0" lvl="0" marL="0" rtl="0" algn="ctr">
              <a:spcBef>
                <a:spcPts val="0"/>
              </a:spcBef>
              <a:spcAft>
                <a:spcPts val="0"/>
              </a:spcAft>
              <a:buClr>
                <a:schemeClr val="dk2"/>
              </a:buClr>
              <a:buSzPts val="3600"/>
              <a:buFont typeface="Calibri"/>
              <a:buNone/>
            </a:pPr>
            <a:br>
              <a:rPr b="0" lang="en-IN" sz="3600"/>
            </a:br>
            <a:br>
              <a:rPr b="0" lang="en-IN" sz="3600"/>
            </a:br>
            <a:br>
              <a:rPr b="0" lang="en-IN" sz="3600"/>
            </a:br>
            <a:br>
              <a:rPr b="0" lang="en-IN" sz="3600"/>
            </a:br>
            <a:br>
              <a:rPr b="0" lang="en-IN" sz="3600"/>
            </a:br>
            <a:br>
              <a:rPr lang="en-IN" sz="3600"/>
            </a:br>
            <a:br>
              <a:rPr lang="en-IN" sz="3600"/>
            </a:br>
            <a:br>
              <a:rPr lang="en-IN" sz="3600"/>
            </a:br>
            <a:br>
              <a:rPr lang="en-IN" sz="3600"/>
            </a:br>
            <a:br>
              <a:rPr lang="en-IN" sz="3600"/>
            </a:br>
            <a:br>
              <a:rPr lang="en-IN" sz="3600"/>
            </a:br>
            <a:br>
              <a:rPr lang="en-IN" sz="3600"/>
            </a:br>
            <a:br>
              <a:rPr lang="en-IN" sz="3600"/>
            </a:br>
            <a:r>
              <a:rPr b="0" lang="en-IN" sz="3200">
                <a:solidFill>
                  <a:srgbClr val="0033CC"/>
                </a:solidFill>
                <a:latin typeface="Arial Black"/>
                <a:ea typeface="Arial Black"/>
                <a:cs typeface="Arial Black"/>
                <a:sym typeface="Arial Black"/>
              </a:rPr>
              <a:t>REINFORCEMENT LEARNING</a:t>
            </a:r>
            <a:br>
              <a:rPr b="0" lang="en-IN" sz="3600"/>
            </a:br>
            <a:endParaRPr sz="3600"/>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1" name="Shape 761"/>
        <p:cNvGrpSpPr/>
        <p:nvPr/>
      </p:nvGrpSpPr>
      <p:grpSpPr>
        <a:xfrm>
          <a:off x="0" y="0"/>
          <a:ext cx="0" cy="0"/>
          <a:chOff x="0" y="0"/>
          <a:chExt cx="0" cy="0"/>
        </a:xfrm>
      </p:grpSpPr>
      <p:graphicFrame>
        <p:nvGraphicFramePr>
          <p:cNvPr id="762" name="Google Shape;762;g35fd61c89b1_0_16"/>
          <p:cNvGraphicFramePr/>
          <p:nvPr/>
        </p:nvGraphicFramePr>
        <p:xfrm>
          <a:off x="372500" y="1115622"/>
          <a:ext cx="3000000" cy="3000000"/>
        </p:xfrm>
        <a:graphic>
          <a:graphicData uri="http://schemas.openxmlformats.org/drawingml/2006/table">
            <a:tbl>
              <a:tblPr>
                <a:noFill/>
                <a:tableStyleId>{37E13539-FAEA-4D49-BD2A-BE8E9E14B837}</a:tableStyleId>
              </a:tblPr>
              <a:tblGrid>
                <a:gridCol w="2107000"/>
                <a:gridCol w="2107000"/>
                <a:gridCol w="2107000"/>
                <a:gridCol w="2107000"/>
              </a:tblGrid>
              <a:tr h="12411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IN" sz="1700"/>
                        <a:t>t-SNE</a:t>
                      </a:r>
                      <a:endParaRPr b="1" sz="1700"/>
                    </a:p>
                  </a:txBody>
                  <a:tcPr marT="91425" marB="91425" marR="91425" marL="91425"/>
                </a:tc>
                <a:tc>
                  <a:txBody>
                    <a:bodyPr/>
                    <a:lstStyle/>
                    <a:p>
                      <a:pPr indent="0" lvl="0" marL="0" rtl="0" algn="l">
                        <a:spcBef>
                          <a:spcPts val="0"/>
                        </a:spcBef>
                        <a:spcAft>
                          <a:spcPts val="0"/>
                        </a:spcAft>
                        <a:buNone/>
                      </a:pPr>
                      <a:r>
                        <a:rPr lang="en-IN"/>
                        <a:t>Preserves local structure for visualization in low dimensions.</a:t>
                      </a:r>
                      <a:endParaRPr/>
                    </a:p>
                  </a:txBody>
                  <a:tcPr marT="91425" marB="91425" marR="91425" marL="91425"/>
                </a:tc>
                <a:tc>
                  <a:txBody>
                    <a:bodyPr/>
                    <a:lstStyle/>
                    <a:p>
                      <a:pPr indent="0" lvl="0" marL="0" rtl="0" algn="l">
                        <a:spcBef>
                          <a:spcPts val="0"/>
                        </a:spcBef>
                        <a:spcAft>
                          <a:spcPts val="0"/>
                        </a:spcAft>
                        <a:buNone/>
                      </a:pPr>
                      <a:r>
                        <a:rPr lang="en-IN"/>
                        <a:t>High-dimensional data visualization</a:t>
                      </a:r>
                      <a:endParaRPr/>
                    </a:p>
                  </a:txBody>
                  <a:tcPr marT="91425" marB="91425" marR="91425" marL="91425"/>
                </a:tc>
              </a:tr>
              <a:tr h="985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marR="0" rtl="0" algn="l">
                        <a:lnSpc>
                          <a:spcPct val="100000"/>
                        </a:lnSpc>
                        <a:spcBef>
                          <a:spcPts val="0"/>
                        </a:spcBef>
                        <a:spcAft>
                          <a:spcPts val="0"/>
                        </a:spcAft>
                        <a:buNone/>
                      </a:pPr>
                      <a:r>
                        <a:rPr b="1" lang="en-IN" sz="1700"/>
                        <a:t>UMAP</a:t>
                      </a:r>
                      <a:endParaRPr b="1" sz="1100"/>
                    </a:p>
                  </a:txBody>
                  <a:tcPr marT="91425" marB="91425" marR="91425" marL="91425"/>
                </a:tc>
                <a:tc>
                  <a:txBody>
                    <a:bodyPr/>
                    <a:lstStyle/>
                    <a:p>
                      <a:pPr indent="0" lvl="0" marL="0" rtl="0" algn="l">
                        <a:spcBef>
                          <a:spcPts val="0"/>
                        </a:spcBef>
                        <a:spcAft>
                          <a:spcPts val="0"/>
                        </a:spcAft>
                        <a:buNone/>
                      </a:pPr>
                      <a:r>
                        <a:rPr lang="en-IN"/>
                        <a:t>Preserves both local and global structure efficiently.</a:t>
                      </a:r>
                      <a:endParaRPr/>
                    </a:p>
                  </a:txBody>
                  <a:tcPr marT="91425" marB="91425" marR="91425" marL="91425"/>
                </a:tc>
                <a:tc>
                  <a:txBody>
                    <a:bodyPr/>
                    <a:lstStyle/>
                    <a:p>
                      <a:pPr indent="0" lvl="0" marL="0" rtl="0" algn="l">
                        <a:spcBef>
                          <a:spcPts val="0"/>
                        </a:spcBef>
                        <a:spcAft>
                          <a:spcPts val="0"/>
                        </a:spcAft>
                        <a:buNone/>
                      </a:pPr>
                      <a:r>
                        <a:rPr lang="en-IN"/>
                        <a:t>Fast and scalable visualization</a:t>
                      </a:r>
                      <a:endParaRPr/>
                    </a:p>
                  </a:txBody>
                  <a:tcPr marT="91425" marB="91425" marR="91425" marL="91425"/>
                </a:tc>
              </a:tr>
              <a:tr h="985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IN" sz="1700"/>
                        <a:t>Autoencoders</a:t>
                      </a:r>
                      <a:endParaRPr b="1" sz="1100"/>
                    </a:p>
                  </a:txBody>
                  <a:tcPr marT="91425" marB="91425" marR="91425" marL="91425"/>
                </a:tc>
                <a:tc>
                  <a:txBody>
                    <a:bodyPr/>
                    <a:lstStyle/>
                    <a:p>
                      <a:pPr indent="0" lvl="0" marL="0" rtl="0" algn="l">
                        <a:spcBef>
                          <a:spcPts val="0"/>
                        </a:spcBef>
                        <a:spcAft>
                          <a:spcPts val="0"/>
                        </a:spcAft>
                        <a:buNone/>
                      </a:pPr>
                      <a:r>
                        <a:rPr lang="en-IN"/>
                        <a:t>Neural networks that learn compressed representations of data.</a:t>
                      </a:r>
                      <a:endParaRPr/>
                    </a:p>
                  </a:txBody>
                  <a:tcPr marT="91425" marB="91425" marR="91425" marL="91425"/>
                </a:tc>
                <a:tc>
                  <a:txBody>
                    <a:bodyPr/>
                    <a:lstStyle/>
                    <a:p>
                      <a:pPr indent="0" lvl="0" marL="0" rtl="0" algn="l">
                        <a:spcBef>
                          <a:spcPts val="0"/>
                        </a:spcBef>
                        <a:spcAft>
                          <a:spcPts val="0"/>
                        </a:spcAft>
                        <a:buNone/>
                      </a:pPr>
                      <a:r>
                        <a:rPr lang="en-IN"/>
                        <a:t>Deep learning and nonlinear reduction</a:t>
                      </a:r>
                      <a:endParaRPr/>
                    </a:p>
                  </a:txBody>
                  <a:tcPr marT="91425" marB="91425" marR="91425" marL="91425"/>
                </a:tc>
              </a:tr>
              <a:tr h="985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b="1" lang="en-IN" sz="1700"/>
                        <a:t>Kernel PCA</a:t>
                      </a:r>
                      <a:endParaRPr b="1" sz="1700"/>
                    </a:p>
                  </a:txBody>
                  <a:tcPr marT="91425" marB="91425" marR="91425" marL="91425"/>
                </a:tc>
                <a:tc>
                  <a:txBody>
                    <a:bodyPr/>
                    <a:lstStyle/>
                    <a:p>
                      <a:pPr indent="0" lvl="0" marL="0" rtl="0" algn="l">
                        <a:spcBef>
                          <a:spcPts val="0"/>
                        </a:spcBef>
                        <a:spcAft>
                          <a:spcPts val="0"/>
                        </a:spcAft>
                        <a:buNone/>
                      </a:pPr>
                      <a:r>
                        <a:rPr lang="en-IN"/>
                        <a:t>PCA with nonlinear kernel trick for capturing curved structures.</a:t>
                      </a:r>
                      <a:endParaRPr/>
                    </a:p>
                  </a:txBody>
                  <a:tcPr marT="91425" marB="91425" marR="91425" marL="91425"/>
                </a:tc>
                <a:tc>
                  <a:txBody>
                    <a:bodyPr/>
                    <a:lstStyle/>
                    <a:p>
                      <a:pPr indent="0" lvl="0" marL="0" rtl="0" algn="l">
                        <a:spcBef>
                          <a:spcPts val="0"/>
                        </a:spcBef>
                        <a:spcAft>
                          <a:spcPts val="0"/>
                        </a:spcAft>
                        <a:buNone/>
                      </a:pPr>
                      <a:r>
                        <a:rPr lang="en-IN"/>
                        <a:t>Nonlinear dimensionality reduction</a:t>
                      </a:r>
                      <a:endParaRPr/>
                    </a:p>
                  </a:txBody>
                  <a:tcPr marT="91425" marB="91425" marR="91425" marL="91425"/>
                </a:tc>
              </a:tr>
              <a:tr h="98557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marR="0" rtl="0" algn="l">
                        <a:lnSpc>
                          <a:spcPct val="100000"/>
                        </a:lnSpc>
                        <a:spcBef>
                          <a:spcPts val="0"/>
                        </a:spcBef>
                        <a:spcAft>
                          <a:spcPts val="0"/>
                        </a:spcAft>
                        <a:buNone/>
                      </a:pPr>
                      <a:r>
                        <a:rPr b="1" lang="en-IN" sz="1700"/>
                        <a:t>ISOMAP</a:t>
                      </a:r>
                      <a:endParaRPr b="1" sz="1100"/>
                    </a:p>
                  </a:txBody>
                  <a:tcPr marT="91425" marB="91425" marR="91425" marL="91425"/>
                </a:tc>
                <a:tc>
                  <a:txBody>
                    <a:bodyPr/>
                    <a:lstStyle/>
                    <a:p>
                      <a:pPr indent="0" lvl="0" marL="0" rtl="0" algn="l">
                        <a:spcBef>
                          <a:spcPts val="0"/>
                        </a:spcBef>
                        <a:spcAft>
                          <a:spcPts val="0"/>
                        </a:spcAft>
                        <a:buNone/>
                      </a:pPr>
                      <a:r>
                        <a:rPr lang="en-IN"/>
                        <a:t>Preserves geodesic distances between data points.</a:t>
                      </a:r>
                      <a:endParaRPr/>
                    </a:p>
                  </a:txBody>
                  <a:tcPr marT="91425" marB="91425" marR="91425" marL="91425"/>
                </a:tc>
                <a:tc>
                  <a:txBody>
                    <a:bodyPr/>
                    <a:lstStyle/>
                    <a:p>
                      <a:pPr indent="0" lvl="0" marL="0" rtl="0" algn="l">
                        <a:spcBef>
                          <a:spcPts val="0"/>
                        </a:spcBef>
                        <a:spcAft>
                          <a:spcPts val="0"/>
                        </a:spcAft>
                        <a:buNone/>
                      </a:pPr>
                      <a:r>
                        <a:rPr lang="en-IN"/>
                        <a:t>Manifold learning</a:t>
                      </a:r>
                      <a:endParaRPr/>
                    </a:p>
                  </a:txBody>
                  <a:tcPr marT="91425" marB="91425" marR="91425" marL="91425"/>
                </a:tc>
              </a:tr>
            </a:tbl>
          </a:graphicData>
        </a:graphic>
      </p:graphicFrame>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7" name="Shape 767"/>
        <p:cNvGrpSpPr/>
        <p:nvPr/>
      </p:nvGrpSpPr>
      <p:grpSpPr>
        <a:xfrm>
          <a:off x="0" y="0"/>
          <a:ext cx="0" cy="0"/>
          <a:chOff x="0" y="0"/>
          <a:chExt cx="0" cy="0"/>
        </a:xfrm>
      </p:grpSpPr>
      <p:sp>
        <p:nvSpPr>
          <p:cNvPr id="768" name="Google Shape;768;g35fd61c89b1_0_24"/>
          <p:cNvSpPr txBox="1"/>
          <p:nvPr>
            <p:ph idx="1" type="body"/>
          </p:nvPr>
        </p:nvSpPr>
        <p:spPr>
          <a:xfrm>
            <a:off x="457200" y="1146598"/>
            <a:ext cx="8229600" cy="5711400"/>
          </a:xfrm>
          <a:prstGeom prst="rect">
            <a:avLst/>
          </a:prstGeom>
        </p:spPr>
        <p:txBody>
          <a:bodyPr anchorCtr="0" anchor="t" bIns="45700" lIns="91425" spcFirstLastPara="1" rIns="91425" wrap="square" tIns="45700">
            <a:noAutofit/>
          </a:bodyPr>
          <a:lstStyle/>
          <a:p>
            <a:pPr indent="0" lvl="0" marL="0" rtl="0" algn="l">
              <a:lnSpc>
                <a:spcPct val="150000"/>
              </a:lnSpc>
              <a:spcBef>
                <a:spcPts val="360"/>
              </a:spcBef>
              <a:spcAft>
                <a:spcPts val="0"/>
              </a:spcAft>
              <a:buNone/>
            </a:pPr>
            <a:r>
              <a:rPr lang="en-IN" sz="1800">
                <a:latin typeface="Arial"/>
                <a:ea typeface="Arial"/>
                <a:cs typeface="Arial"/>
                <a:sym typeface="Arial"/>
              </a:rPr>
              <a:t>Here, we are discussing </a:t>
            </a:r>
            <a:r>
              <a:rPr lang="en-IN" sz="1800">
                <a:latin typeface="Arial"/>
                <a:ea typeface="Arial"/>
                <a:cs typeface="Arial"/>
                <a:sym typeface="Arial"/>
              </a:rPr>
              <a:t>about</a:t>
            </a:r>
            <a:r>
              <a:rPr lang="en-IN" sz="1800">
                <a:latin typeface="Arial"/>
                <a:ea typeface="Arial"/>
                <a:cs typeface="Arial"/>
                <a:sym typeface="Arial"/>
              </a:rPr>
              <a:t> features extraction algorithms. Among that PCA and LDA are mostly used. So let’s look them in detail.</a:t>
            </a:r>
            <a:endParaRPr sz="1800">
              <a:latin typeface="Arial"/>
              <a:ea typeface="Arial"/>
              <a:cs typeface="Arial"/>
              <a:sym typeface="Arial"/>
            </a:endParaRPr>
          </a:p>
          <a:p>
            <a:pPr indent="0" lvl="0" marL="0" rtl="0" algn="just">
              <a:lnSpc>
                <a:spcPct val="150000"/>
              </a:lnSpc>
              <a:spcBef>
                <a:spcPts val="2065"/>
              </a:spcBef>
              <a:spcAft>
                <a:spcPts val="0"/>
              </a:spcAft>
              <a:buClr>
                <a:schemeClr val="dk1"/>
              </a:buClr>
              <a:buSzPts val="1100"/>
              <a:buFont typeface="Arial"/>
              <a:buNone/>
            </a:pPr>
            <a:r>
              <a:rPr b="1" lang="en-IN" sz="2000" u="sng">
                <a:solidFill>
                  <a:srgbClr val="FF00FF"/>
                </a:solidFill>
                <a:latin typeface="Arial"/>
                <a:ea typeface="Arial"/>
                <a:cs typeface="Arial"/>
                <a:sym typeface="Arial"/>
              </a:rPr>
              <a:t>1.Principal Component Analysis (PCA)</a:t>
            </a:r>
            <a:endParaRPr b="1" sz="2000" u="sng">
              <a:solidFill>
                <a:srgbClr val="FF00FF"/>
              </a:solidFill>
              <a:latin typeface="Arial"/>
              <a:ea typeface="Arial"/>
              <a:cs typeface="Arial"/>
              <a:sym typeface="Arial"/>
            </a:endParaRPr>
          </a:p>
          <a:p>
            <a:pPr indent="0" lvl="0" marL="0" rtl="0" algn="just">
              <a:lnSpc>
                <a:spcPct val="150000"/>
              </a:lnSpc>
              <a:spcBef>
                <a:spcPts val="1030"/>
              </a:spcBef>
              <a:spcAft>
                <a:spcPts val="0"/>
              </a:spcAft>
              <a:buNone/>
            </a:pPr>
            <a:r>
              <a:rPr lang="en-IN" sz="1800">
                <a:solidFill>
                  <a:srgbClr val="292929"/>
                </a:solidFill>
                <a:latin typeface="Arial"/>
                <a:ea typeface="Arial"/>
                <a:cs typeface="Arial"/>
                <a:sym typeface="Arial"/>
              </a:rPr>
              <a:t>PCA is a linear dimensionality reduction technique (algorithm) that transforms a set of correlated variables (p) into a smaller k (k&lt;p) number of uncorrelated variables called </a:t>
            </a:r>
            <a:r>
              <a:rPr b="1" i="1" lang="en-IN" sz="1800">
                <a:solidFill>
                  <a:srgbClr val="292929"/>
                </a:solidFill>
                <a:latin typeface="Arial"/>
                <a:ea typeface="Arial"/>
                <a:cs typeface="Arial"/>
                <a:sym typeface="Arial"/>
              </a:rPr>
              <a:t>principal components</a:t>
            </a:r>
            <a:r>
              <a:rPr lang="en-IN" sz="1800">
                <a:solidFill>
                  <a:srgbClr val="292929"/>
                </a:solidFill>
                <a:latin typeface="Arial"/>
                <a:ea typeface="Arial"/>
                <a:cs typeface="Arial"/>
                <a:sym typeface="Arial"/>
              </a:rPr>
              <a:t> while retaining as much of the variation in the original dataset as possible. In the context of Machine Learning (ML), PCA is an unsupervised machine learning algorithm that is used for dimensionality reduction.</a:t>
            </a:r>
            <a:endParaRPr sz="1800">
              <a:latin typeface="Arial"/>
              <a:ea typeface="Arial"/>
              <a:cs typeface="Arial"/>
              <a:sym typeface="Arial"/>
            </a:endParaRPr>
          </a:p>
        </p:txBody>
      </p:sp>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graphicFrame>
        <p:nvGraphicFramePr>
          <p:cNvPr id="774" name="Google Shape;774;g35fd61c89b1_0_31"/>
          <p:cNvGraphicFramePr/>
          <p:nvPr/>
        </p:nvGraphicFramePr>
        <p:xfrm>
          <a:off x="459525" y="1130110"/>
          <a:ext cx="3000000" cy="3000000"/>
        </p:xfrm>
        <a:graphic>
          <a:graphicData uri="http://schemas.openxmlformats.org/drawingml/2006/table">
            <a:tbl>
              <a:tblPr>
                <a:noFill/>
                <a:tableStyleId>{37E13539-FAEA-4D49-BD2A-BE8E9E14B837}</a:tableStyleId>
              </a:tblPr>
              <a:tblGrid>
                <a:gridCol w="4109400"/>
                <a:gridCol w="4109400"/>
              </a:tblGrid>
              <a:tr h="381000">
                <a:tc>
                  <a:txBody>
                    <a:bodyPr/>
                    <a:lstStyle/>
                    <a:p>
                      <a:pPr indent="0" lvl="0" marL="0" rtl="0" algn="ctr">
                        <a:lnSpc>
                          <a:spcPct val="115000"/>
                        </a:lnSpc>
                        <a:spcBef>
                          <a:spcPts val="0"/>
                        </a:spcBef>
                        <a:spcAft>
                          <a:spcPts val="0"/>
                        </a:spcAft>
                        <a:buNone/>
                      </a:pPr>
                      <a:r>
                        <a:rPr b="1" lang="en-IN" sz="2000"/>
                        <a:t>Aspect</a:t>
                      </a:r>
                      <a:endParaRPr b="1" sz="1700"/>
                    </a:p>
                  </a:txBody>
                  <a:tcPr marT="91425" marB="91425" marR="91425" marL="91425"/>
                </a:tc>
                <a:tc>
                  <a:txBody>
                    <a:bodyPr/>
                    <a:lstStyle/>
                    <a:p>
                      <a:pPr indent="0" lvl="0" marL="0" rtl="0" algn="ctr">
                        <a:lnSpc>
                          <a:spcPct val="115000"/>
                        </a:lnSpc>
                        <a:spcBef>
                          <a:spcPts val="0"/>
                        </a:spcBef>
                        <a:spcAft>
                          <a:spcPts val="0"/>
                        </a:spcAft>
                        <a:buNone/>
                      </a:pPr>
                      <a:r>
                        <a:rPr b="1" lang="en-IN" sz="2000"/>
                        <a:t>Description</a:t>
                      </a:r>
                      <a:endParaRPr b="1"/>
                    </a:p>
                  </a:txBody>
                  <a:tcPr marT="91425" marB="91425" marR="91425" marL="91425"/>
                </a:tc>
              </a:tr>
              <a:tr h="381000">
                <a:tc>
                  <a:txBody>
                    <a:bodyPr/>
                    <a:lstStyle/>
                    <a:p>
                      <a:pPr indent="0" lvl="0" marL="0" rtl="0" algn="l">
                        <a:spcBef>
                          <a:spcPts val="0"/>
                        </a:spcBef>
                        <a:spcAft>
                          <a:spcPts val="0"/>
                        </a:spcAft>
                        <a:buNone/>
                      </a:pPr>
                      <a:r>
                        <a:rPr b="1" lang="en-IN" sz="1600"/>
                        <a:t>Type</a:t>
                      </a:r>
                      <a:endParaRPr b="1" sz="1600"/>
                    </a:p>
                  </a:txBody>
                  <a:tcPr marT="91425" marB="91425" marR="91425" marL="91425"/>
                </a:tc>
                <a:tc>
                  <a:txBody>
                    <a:bodyPr/>
                    <a:lstStyle/>
                    <a:p>
                      <a:pPr indent="0" lvl="0" marL="0" rtl="0" algn="l">
                        <a:spcBef>
                          <a:spcPts val="0"/>
                        </a:spcBef>
                        <a:spcAft>
                          <a:spcPts val="0"/>
                        </a:spcAft>
                        <a:buNone/>
                      </a:pPr>
                      <a:r>
                        <a:rPr lang="en-IN"/>
                        <a:t>Unsupervised</a:t>
                      </a:r>
                      <a:endParaRPr/>
                    </a:p>
                  </a:txBody>
                  <a:tcPr marT="91425" marB="91425" marR="91425" marL="91425"/>
                </a:tc>
              </a:tr>
              <a:tr h="381000">
                <a:tc>
                  <a:txBody>
                    <a:bodyPr/>
                    <a:lstStyle/>
                    <a:p>
                      <a:pPr indent="0" lvl="0" marL="0" rtl="0" algn="l">
                        <a:spcBef>
                          <a:spcPts val="0"/>
                        </a:spcBef>
                        <a:spcAft>
                          <a:spcPts val="0"/>
                        </a:spcAft>
                        <a:buNone/>
                      </a:pPr>
                      <a:r>
                        <a:rPr b="1" lang="en-IN" sz="1600"/>
                        <a:t>Goal</a:t>
                      </a:r>
                      <a:endParaRPr b="1" sz="1100"/>
                    </a:p>
                  </a:txBody>
                  <a:tcPr marT="91425" marB="91425" marR="91425" marL="91425"/>
                </a:tc>
                <a:tc>
                  <a:txBody>
                    <a:bodyPr/>
                    <a:lstStyle/>
                    <a:p>
                      <a:pPr indent="0" lvl="0" marL="0" rtl="0" algn="l">
                        <a:spcBef>
                          <a:spcPts val="0"/>
                        </a:spcBef>
                        <a:spcAft>
                          <a:spcPts val="0"/>
                        </a:spcAft>
                        <a:buNone/>
                      </a:pPr>
                      <a:r>
                        <a:rPr lang="en-IN"/>
                        <a:t>Reduce dimensionality by preserving </a:t>
                      </a:r>
                      <a:r>
                        <a:rPr b="1" lang="en-IN"/>
                        <a:t>maximum variance</a:t>
                      </a:r>
                      <a:r>
                        <a:rPr lang="en-IN"/>
                        <a:t> in the data</a:t>
                      </a:r>
                      <a:endParaRPr/>
                    </a:p>
                  </a:txBody>
                  <a:tcPr marT="91425" marB="91425" marR="91425" marL="91425"/>
                </a:tc>
              </a:tr>
              <a:tr h="381000">
                <a:tc>
                  <a:txBody>
                    <a:bodyPr/>
                    <a:lstStyle/>
                    <a:p>
                      <a:pPr indent="0" lvl="0" marL="0" rtl="0" algn="l">
                        <a:spcBef>
                          <a:spcPts val="0"/>
                        </a:spcBef>
                        <a:spcAft>
                          <a:spcPts val="0"/>
                        </a:spcAft>
                        <a:buNone/>
                      </a:pPr>
                      <a:r>
                        <a:rPr b="1" lang="en-IN" sz="1600"/>
                        <a:t>How It Works</a:t>
                      </a:r>
                      <a:endParaRPr b="1" sz="1600"/>
                    </a:p>
                  </a:txBody>
                  <a:tcPr marT="91425" marB="91425" marR="91425" marL="91425"/>
                </a:tc>
                <a:tc>
                  <a:txBody>
                    <a:bodyPr/>
                    <a:lstStyle/>
                    <a:p>
                      <a:pPr indent="0" lvl="0" marL="0" rtl="0" algn="l">
                        <a:spcBef>
                          <a:spcPts val="0"/>
                        </a:spcBef>
                        <a:spcAft>
                          <a:spcPts val="0"/>
                        </a:spcAft>
                        <a:buNone/>
                      </a:pPr>
                      <a:r>
                        <a:rPr lang="en-IN"/>
                        <a:t>- Finds new axes (principal components) that capture the most variance.</a:t>
                      </a:r>
                      <a:endParaRPr/>
                    </a:p>
                    <a:p>
                      <a:pPr indent="0" lvl="0" marL="0" rtl="0" algn="l">
                        <a:spcBef>
                          <a:spcPts val="0"/>
                        </a:spcBef>
                        <a:spcAft>
                          <a:spcPts val="0"/>
                        </a:spcAft>
                        <a:buNone/>
                      </a:pPr>
                      <a:r>
                        <a:rPr lang="en-IN"/>
                        <a:t>- Components are orthogonal (uncorrelated)</a:t>
                      </a:r>
                      <a:endParaRPr/>
                    </a:p>
                    <a:p>
                      <a:pPr indent="0" lvl="0" marL="0" rtl="0" algn="l">
                        <a:spcBef>
                          <a:spcPts val="0"/>
                        </a:spcBef>
                        <a:spcAft>
                          <a:spcPts val="0"/>
                        </a:spcAft>
                        <a:buNone/>
                      </a:pPr>
                      <a:r>
                        <a:rPr lang="en-IN"/>
                        <a:t>.- First PC captures max variance, second PC the next highest, and so on.</a:t>
                      </a:r>
                      <a:endParaRPr/>
                    </a:p>
                  </a:txBody>
                  <a:tcPr marT="91425" marB="91425" marR="91425" marL="91425"/>
                </a:tc>
              </a:tr>
              <a:tr h="381000">
                <a:tc>
                  <a:txBody>
                    <a:bodyPr/>
                    <a:lstStyle/>
                    <a:p>
                      <a:pPr indent="0" lvl="0" marL="0" marR="0" rtl="0" algn="l">
                        <a:lnSpc>
                          <a:spcPct val="100000"/>
                        </a:lnSpc>
                        <a:spcBef>
                          <a:spcPts val="0"/>
                        </a:spcBef>
                        <a:spcAft>
                          <a:spcPts val="0"/>
                        </a:spcAft>
                        <a:buNone/>
                      </a:pPr>
                      <a:r>
                        <a:rPr b="1" lang="en-IN" sz="1600"/>
                        <a:t>Mathematics</a:t>
                      </a:r>
                      <a:endParaRPr b="1" sz="1600"/>
                    </a:p>
                  </a:txBody>
                  <a:tcPr marT="91425" marB="91425" marR="91425" marL="91425"/>
                </a:tc>
                <a:tc>
                  <a:txBody>
                    <a:bodyPr/>
                    <a:lstStyle/>
                    <a:p>
                      <a:pPr indent="0" lvl="0" marL="0" rtl="0" algn="l">
                        <a:spcBef>
                          <a:spcPts val="0"/>
                        </a:spcBef>
                        <a:spcAft>
                          <a:spcPts val="0"/>
                        </a:spcAft>
                        <a:buNone/>
                      </a:pPr>
                      <a:r>
                        <a:rPr lang="en-IN"/>
                        <a:t>- Compute covariance matrix of data</a:t>
                      </a:r>
                      <a:endParaRPr/>
                    </a:p>
                    <a:p>
                      <a:pPr indent="0" lvl="0" marL="0" rtl="0" algn="l">
                        <a:spcBef>
                          <a:spcPts val="0"/>
                        </a:spcBef>
                        <a:spcAft>
                          <a:spcPts val="0"/>
                        </a:spcAft>
                        <a:buNone/>
                      </a:pPr>
                      <a:r>
                        <a:rPr lang="en-IN"/>
                        <a:t>- Compute eigenvectors and eigenvalues</a:t>
                      </a:r>
                      <a:endParaRPr/>
                    </a:p>
                    <a:p>
                      <a:pPr indent="0" lvl="0" marL="0" rtl="0" algn="l">
                        <a:spcBef>
                          <a:spcPts val="0"/>
                        </a:spcBef>
                        <a:spcAft>
                          <a:spcPts val="0"/>
                        </a:spcAft>
                        <a:buNone/>
                      </a:pPr>
                      <a:r>
                        <a:rPr lang="en-IN"/>
                        <a:t>- Sort and project data onto top-k eigenvectors</a:t>
                      </a:r>
                      <a:endParaRPr/>
                    </a:p>
                  </a:txBody>
                  <a:tcPr marT="91425" marB="91425" marR="91425" marL="91425"/>
                </a:tc>
              </a:tr>
              <a:tr h="381000">
                <a:tc>
                  <a:txBody>
                    <a:bodyPr/>
                    <a:lstStyle/>
                    <a:p>
                      <a:pPr indent="0" lvl="0" marL="0" marR="0" rtl="0" algn="l">
                        <a:lnSpc>
                          <a:spcPct val="100000"/>
                        </a:lnSpc>
                        <a:spcBef>
                          <a:spcPts val="0"/>
                        </a:spcBef>
                        <a:spcAft>
                          <a:spcPts val="0"/>
                        </a:spcAft>
                        <a:buNone/>
                      </a:pPr>
                      <a:r>
                        <a:rPr b="1" lang="en-IN" sz="1600"/>
                        <a:t>Applications</a:t>
                      </a:r>
                      <a:endParaRPr b="1" sz="1600"/>
                    </a:p>
                  </a:txBody>
                  <a:tcPr marT="91425" marB="91425" marR="91425" marL="91425"/>
                </a:tc>
                <a:tc>
                  <a:txBody>
                    <a:bodyPr/>
                    <a:lstStyle/>
                    <a:p>
                      <a:pPr indent="0" lvl="0" marL="0" rtl="0" algn="l">
                        <a:spcBef>
                          <a:spcPts val="0"/>
                        </a:spcBef>
                        <a:spcAft>
                          <a:spcPts val="0"/>
                        </a:spcAft>
                        <a:buNone/>
                      </a:pPr>
                      <a:r>
                        <a:rPr lang="en-IN"/>
                        <a:t>- Image compression</a:t>
                      </a:r>
                      <a:endParaRPr/>
                    </a:p>
                    <a:p>
                      <a:pPr indent="0" lvl="0" marL="0" rtl="0" algn="l">
                        <a:spcBef>
                          <a:spcPts val="0"/>
                        </a:spcBef>
                        <a:spcAft>
                          <a:spcPts val="0"/>
                        </a:spcAft>
                        <a:buNone/>
                      </a:pPr>
                      <a:r>
                        <a:rPr lang="en-IN"/>
                        <a:t>- Noise reduction</a:t>
                      </a:r>
                      <a:endParaRPr/>
                    </a:p>
                    <a:p>
                      <a:pPr indent="0" lvl="0" marL="0" rtl="0" algn="l">
                        <a:spcBef>
                          <a:spcPts val="0"/>
                        </a:spcBef>
                        <a:spcAft>
                          <a:spcPts val="0"/>
                        </a:spcAft>
                        <a:buNone/>
                      </a:pPr>
                      <a:r>
                        <a:rPr lang="en-IN"/>
                        <a:t>- Visualization of high-dimensional data</a:t>
                      </a:r>
                      <a:endParaRPr/>
                    </a:p>
                  </a:txBody>
                  <a:tcPr marT="91425" marB="91425" marR="91425" marL="91425"/>
                </a:tc>
              </a:tr>
              <a:tr h="381000">
                <a:tc>
                  <a:txBody>
                    <a:bodyPr/>
                    <a:lstStyle/>
                    <a:p>
                      <a:pPr indent="0" lvl="0" marL="0" marR="0" rtl="0" algn="l">
                        <a:lnSpc>
                          <a:spcPct val="100000"/>
                        </a:lnSpc>
                        <a:spcBef>
                          <a:spcPts val="0"/>
                        </a:spcBef>
                        <a:spcAft>
                          <a:spcPts val="0"/>
                        </a:spcAft>
                        <a:buNone/>
                      </a:pPr>
                      <a:r>
                        <a:rPr b="1" lang="en-IN" sz="1600"/>
                        <a:t>Limitations</a:t>
                      </a:r>
                      <a:endParaRPr b="1" sz="1600"/>
                    </a:p>
                  </a:txBody>
                  <a:tcPr marT="91425" marB="91425" marR="91425" marL="91425"/>
                </a:tc>
                <a:tc>
                  <a:txBody>
                    <a:bodyPr/>
                    <a:lstStyle/>
                    <a:p>
                      <a:pPr indent="0" lvl="0" marL="0" rtl="0" algn="l">
                        <a:spcBef>
                          <a:spcPts val="0"/>
                        </a:spcBef>
                        <a:spcAft>
                          <a:spcPts val="0"/>
                        </a:spcAft>
                        <a:buNone/>
                      </a:pPr>
                      <a:r>
                        <a:rPr lang="en-IN"/>
                        <a:t>- Doesn’t consider class labels</a:t>
                      </a:r>
                      <a:endParaRPr/>
                    </a:p>
                    <a:p>
                      <a:pPr indent="0" lvl="0" marL="0" rtl="0" algn="l">
                        <a:spcBef>
                          <a:spcPts val="0"/>
                        </a:spcBef>
                        <a:spcAft>
                          <a:spcPts val="0"/>
                        </a:spcAft>
                        <a:buNone/>
                      </a:pPr>
                      <a:r>
                        <a:rPr lang="en-IN"/>
                        <a:t>- Assumes linear relationships</a:t>
                      </a:r>
                      <a:endParaRPr/>
                    </a:p>
                    <a:p>
                      <a:pPr indent="0" lvl="0" marL="0" rtl="0" algn="l">
                        <a:spcBef>
                          <a:spcPts val="0"/>
                        </a:spcBef>
                        <a:spcAft>
                          <a:spcPts val="0"/>
                        </a:spcAft>
                        <a:buNone/>
                      </a:pPr>
                      <a:r>
                        <a:rPr lang="en-IN"/>
                        <a:t>- May lose interpretability</a:t>
                      </a:r>
                      <a:endParaRPr/>
                    </a:p>
                  </a:txBody>
                  <a:tcPr marT="91425" marB="91425" marR="91425" marL="91425"/>
                </a:tc>
              </a:tr>
            </a:tbl>
          </a:graphicData>
        </a:graphic>
      </p:graphicFrame>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9" name="Shape 779"/>
        <p:cNvGrpSpPr/>
        <p:nvPr/>
      </p:nvGrpSpPr>
      <p:grpSpPr>
        <a:xfrm>
          <a:off x="0" y="0"/>
          <a:ext cx="0" cy="0"/>
          <a:chOff x="0" y="0"/>
          <a:chExt cx="0" cy="0"/>
        </a:xfrm>
      </p:grpSpPr>
      <p:sp>
        <p:nvSpPr>
          <p:cNvPr id="780" name="Google Shape;780;g35fd61c89b1_0_39"/>
          <p:cNvSpPr txBox="1"/>
          <p:nvPr>
            <p:ph idx="1" type="body"/>
          </p:nvPr>
        </p:nvSpPr>
        <p:spPr>
          <a:xfrm>
            <a:off x="457200" y="1442530"/>
            <a:ext cx="8229600" cy="4389000"/>
          </a:xfrm>
          <a:prstGeom prst="rect">
            <a:avLst/>
          </a:prstGeom>
        </p:spPr>
        <p:txBody>
          <a:bodyPr anchorCtr="0" anchor="t" bIns="45700" lIns="91425" spcFirstLastPara="1" rIns="91425" wrap="square" tIns="45700">
            <a:normAutofit/>
          </a:bodyPr>
          <a:lstStyle/>
          <a:p>
            <a:pPr indent="0" lvl="0" marL="0" rtl="0" algn="l">
              <a:lnSpc>
                <a:spcPct val="200000"/>
              </a:lnSpc>
              <a:spcBef>
                <a:spcPts val="0"/>
              </a:spcBef>
              <a:spcAft>
                <a:spcPts val="0"/>
              </a:spcAft>
              <a:buNone/>
            </a:pPr>
            <a:r>
              <a:rPr lang="en-IN" sz="2400" u="sng">
                <a:solidFill>
                  <a:srgbClr val="FF00FF"/>
                </a:solidFill>
                <a:latin typeface="Arial"/>
                <a:ea typeface="Arial"/>
                <a:cs typeface="Arial"/>
                <a:sym typeface="Arial"/>
              </a:rPr>
              <a:t>2.</a:t>
            </a:r>
            <a:r>
              <a:rPr b="1" lang="en-IN" sz="2400" u="sng">
                <a:solidFill>
                  <a:srgbClr val="FF00FF"/>
                </a:solidFill>
                <a:latin typeface="Arial"/>
                <a:ea typeface="Arial"/>
                <a:cs typeface="Arial"/>
                <a:sym typeface="Arial"/>
              </a:rPr>
              <a:t>Linear Discriminant Analysis(LDA)</a:t>
            </a:r>
            <a:endParaRPr sz="1300">
              <a:solidFill>
                <a:srgbClr val="161616"/>
              </a:solidFill>
              <a:highlight>
                <a:srgbClr val="FFFFFF"/>
              </a:highlight>
              <a:latin typeface="Arial"/>
              <a:ea typeface="Arial"/>
              <a:cs typeface="Arial"/>
              <a:sym typeface="Arial"/>
            </a:endParaRPr>
          </a:p>
          <a:p>
            <a:pPr indent="0" lvl="0" marL="0" rtl="0" algn="just">
              <a:lnSpc>
                <a:spcPct val="200000"/>
              </a:lnSpc>
              <a:spcBef>
                <a:spcPts val="1030"/>
              </a:spcBef>
              <a:spcAft>
                <a:spcPts val="0"/>
              </a:spcAft>
              <a:buClr>
                <a:schemeClr val="dk1"/>
              </a:buClr>
              <a:buSzPts val="1100"/>
              <a:buFont typeface="Arial"/>
              <a:buNone/>
            </a:pPr>
            <a:r>
              <a:rPr lang="en-IN" sz="1500">
                <a:solidFill>
                  <a:srgbClr val="161616"/>
                </a:solidFill>
                <a:highlight>
                  <a:srgbClr val="FFFFFF"/>
                </a:highlight>
                <a:latin typeface="Arial"/>
                <a:ea typeface="Arial"/>
                <a:cs typeface="Arial"/>
                <a:sym typeface="Arial"/>
              </a:rPr>
              <a:t>Linear discriminant analysis (LDA) is an approach used in supervised machine learning to solve multi-class classification problems. LDA separates multiple classes with multiple features through data dimensionality reduction. This technique is important in data science as it helps optimize machine learning models.</a:t>
            </a:r>
            <a:endParaRPr sz="1500">
              <a:solidFill>
                <a:srgbClr val="161616"/>
              </a:solidFill>
              <a:highlight>
                <a:srgbClr val="FFFFFF"/>
              </a:highlight>
              <a:latin typeface="Arial"/>
              <a:ea typeface="Arial"/>
              <a:cs typeface="Arial"/>
              <a:sym typeface="Arial"/>
            </a:endParaRPr>
          </a:p>
          <a:p>
            <a:pPr indent="0" lvl="0" marL="0" rtl="0" algn="l">
              <a:lnSpc>
                <a:spcPct val="200000"/>
              </a:lnSpc>
              <a:spcBef>
                <a:spcPts val="360"/>
              </a:spcBef>
              <a:spcAft>
                <a:spcPts val="0"/>
              </a:spcAft>
              <a:buNone/>
            </a:pPr>
            <a:r>
              <a:t/>
            </a:r>
            <a:endParaRPr/>
          </a:p>
        </p:txBody>
      </p:sp>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graphicFrame>
        <p:nvGraphicFramePr>
          <p:cNvPr id="786" name="Google Shape;786;g35fd61c89b1_0_45"/>
          <p:cNvGraphicFramePr/>
          <p:nvPr/>
        </p:nvGraphicFramePr>
        <p:xfrm>
          <a:off x="532025" y="1028625"/>
          <a:ext cx="3000000" cy="3000000"/>
        </p:xfrm>
        <a:graphic>
          <a:graphicData uri="http://schemas.openxmlformats.org/drawingml/2006/table">
            <a:tbl>
              <a:tblPr>
                <a:noFill/>
                <a:tableStyleId>{37E13539-FAEA-4D49-BD2A-BE8E9E14B837}</a:tableStyleId>
              </a:tblPr>
              <a:tblGrid>
                <a:gridCol w="4039975"/>
                <a:gridCol w="4213975"/>
              </a:tblGrid>
              <a:tr h="381000">
                <a:tc>
                  <a:txBody>
                    <a:bodyPr/>
                    <a:lstStyle/>
                    <a:p>
                      <a:pPr indent="0" lvl="0" marL="0" rtl="0" algn="ctr">
                        <a:lnSpc>
                          <a:spcPct val="115000"/>
                        </a:lnSpc>
                        <a:spcBef>
                          <a:spcPts val="0"/>
                        </a:spcBef>
                        <a:spcAft>
                          <a:spcPts val="0"/>
                        </a:spcAft>
                        <a:buNone/>
                      </a:pPr>
                      <a:r>
                        <a:rPr b="1" lang="en-IN" sz="2000"/>
                        <a:t>Aspect</a:t>
                      </a:r>
                      <a:endParaRPr b="1" sz="2000"/>
                    </a:p>
                  </a:txBody>
                  <a:tcPr marT="91425" marB="91425" marR="91425" marL="91425"/>
                </a:tc>
                <a:tc>
                  <a:txBody>
                    <a:bodyPr/>
                    <a:lstStyle/>
                    <a:p>
                      <a:pPr indent="0" lvl="0" marL="0" rtl="0" algn="ctr">
                        <a:lnSpc>
                          <a:spcPct val="115000"/>
                        </a:lnSpc>
                        <a:spcBef>
                          <a:spcPts val="0"/>
                        </a:spcBef>
                        <a:spcAft>
                          <a:spcPts val="0"/>
                        </a:spcAft>
                        <a:buNone/>
                      </a:pPr>
                      <a:r>
                        <a:rPr b="1" lang="en-IN" sz="2000"/>
                        <a:t>Description</a:t>
                      </a:r>
                      <a:endParaRPr b="1" sz="1100"/>
                    </a:p>
                  </a:txBody>
                  <a:tcPr marT="91425" marB="91425" marR="91425" marL="91425"/>
                </a:tc>
              </a:tr>
              <a:tr h="381000">
                <a:tc>
                  <a:txBody>
                    <a:bodyPr/>
                    <a:lstStyle/>
                    <a:p>
                      <a:pPr indent="0" lvl="0" marL="0" rtl="0" algn="l">
                        <a:spcBef>
                          <a:spcPts val="0"/>
                        </a:spcBef>
                        <a:spcAft>
                          <a:spcPts val="0"/>
                        </a:spcAft>
                        <a:buNone/>
                      </a:pPr>
                      <a:r>
                        <a:rPr b="1" lang="en-IN" sz="1700"/>
                        <a:t>Type</a:t>
                      </a:r>
                      <a:endParaRPr b="1" sz="1700"/>
                    </a:p>
                  </a:txBody>
                  <a:tcPr marT="91425" marB="91425" marR="91425" marL="91425"/>
                </a:tc>
                <a:tc>
                  <a:txBody>
                    <a:bodyPr/>
                    <a:lstStyle/>
                    <a:p>
                      <a:pPr indent="0" lvl="0" marL="0" rtl="0" algn="l">
                        <a:spcBef>
                          <a:spcPts val="0"/>
                        </a:spcBef>
                        <a:spcAft>
                          <a:spcPts val="0"/>
                        </a:spcAft>
                        <a:buNone/>
                      </a:pPr>
                      <a:r>
                        <a:rPr lang="en-IN"/>
                        <a:t>Supervised</a:t>
                      </a:r>
                      <a:endParaRPr/>
                    </a:p>
                  </a:txBody>
                  <a:tcPr marT="91425" marB="91425" marR="91425" marL="91425"/>
                </a:tc>
              </a:tr>
              <a:tr h="381000">
                <a:tc>
                  <a:txBody>
                    <a:bodyPr/>
                    <a:lstStyle/>
                    <a:p>
                      <a:pPr indent="0" lvl="0" marL="0" rtl="0" algn="l">
                        <a:spcBef>
                          <a:spcPts val="0"/>
                        </a:spcBef>
                        <a:spcAft>
                          <a:spcPts val="0"/>
                        </a:spcAft>
                        <a:buNone/>
                      </a:pPr>
                      <a:r>
                        <a:rPr b="1" lang="en-IN" sz="1700"/>
                        <a:t>Goal</a:t>
                      </a:r>
                      <a:endParaRPr b="1" sz="1100"/>
                    </a:p>
                  </a:txBody>
                  <a:tcPr marT="91425" marB="91425" marR="91425" marL="91425"/>
                </a:tc>
                <a:tc>
                  <a:txBody>
                    <a:bodyPr/>
                    <a:lstStyle/>
                    <a:p>
                      <a:pPr indent="0" lvl="0" marL="0" rtl="0" algn="l">
                        <a:spcBef>
                          <a:spcPts val="0"/>
                        </a:spcBef>
                        <a:spcAft>
                          <a:spcPts val="0"/>
                        </a:spcAft>
                        <a:buNone/>
                      </a:pPr>
                      <a:r>
                        <a:rPr lang="en-IN"/>
                        <a:t>Reduce dimensionality by </a:t>
                      </a:r>
                      <a:r>
                        <a:rPr b="1" lang="en-IN"/>
                        <a:t>maximizing class separability</a:t>
                      </a:r>
                      <a:endParaRPr b="1"/>
                    </a:p>
                  </a:txBody>
                  <a:tcPr marT="91425" marB="91425" marR="91425" marL="91425"/>
                </a:tc>
              </a:tr>
              <a:tr h="381000">
                <a:tc>
                  <a:txBody>
                    <a:bodyPr/>
                    <a:lstStyle/>
                    <a:p>
                      <a:pPr indent="0" lvl="0" marL="0" rtl="0" algn="l">
                        <a:spcBef>
                          <a:spcPts val="0"/>
                        </a:spcBef>
                        <a:spcAft>
                          <a:spcPts val="0"/>
                        </a:spcAft>
                        <a:buNone/>
                      </a:pPr>
                      <a:r>
                        <a:rPr b="1" lang="en-IN" sz="1700"/>
                        <a:t>How It Works</a:t>
                      </a:r>
                      <a:endParaRPr b="1" sz="1100"/>
                    </a:p>
                  </a:txBody>
                  <a:tcPr marT="91425" marB="91425" marR="91425" marL="91425"/>
                </a:tc>
                <a:tc>
                  <a:txBody>
                    <a:bodyPr/>
                    <a:lstStyle/>
                    <a:p>
                      <a:pPr indent="0" lvl="0" marL="0" rtl="0" algn="l">
                        <a:spcBef>
                          <a:spcPts val="0"/>
                        </a:spcBef>
                        <a:spcAft>
                          <a:spcPts val="0"/>
                        </a:spcAft>
                        <a:buNone/>
                      </a:pPr>
                      <a:r>
                        <a:rPr lang="en-IN"/>
                        <a:t>- Computes between-class and within-class scatter.</a:t>
                      </a:r>
                      <a:endParaRPr/>
                    </a:p>
                    <a:p>
                      <a:pPr indent="0" lvl="0" marL="0" rtl="0" algn="l">
                        <a:spcBef>
                          <a:spcPts val="0"/>
                        </a:spcBef>
                        <a:spcAft>
                          <a:spcPts val="0"/>
                        </a:spcAft>
                        <a:buNone/>
                      </a:pPr>
                      <a:r>
                        <a:rPr lang="en-IN"/>
                        <a:t>- Finds linear combinations (discriminants) that maximize the ratio of between-class to within-class variance.</a:t>
                      </a:r>
                      <a:endParaRPr/>
                    </a:p>
                  </a:txBody>
                  <a:tcPr marT="91425" marB="91425" marR="91425" marL="91425"/>
                </a:tc>
              </a:tr>
              <a:tr h="381000">
                <a:tc>
                  <a:txBody>
                    <a:bodyPr/>
                    <a:lstStyle/>
                    <a:p>
                      <a:pPr indent="0" lvl="0" marL="0" rtl="0" algn="l">
                        <a:spcBef>
                          <a:spcPts val="0"/>
                        </a:spcBef>
                        <a:spcAft>
                          <a:spcPts val="0"/>
                        </a:spcAft>
                        <a:buNone/>
                      </a:pPr>
                      <a:r>
                        <a:rPr b="1" lang="en-IN" sz="1700"/>
                        <a:t>Mathematics</a:t>
                      </a:r>
                      <a:endParaRPr b="1" sz="1100"/>
                    </a:p>
                  </a:txBody>
                  <a:tcPr marT="91425" marB="91425" marR="91425" marL="91425"/>
                </a:tc>
                <a:tc>
                  <a:txBody>
                    <a:bodyPr/>
                    <a:lstStyle/>
                    <a:p>
                      <a:pPr indent="0" lvl="0" marL="0" rtl="0" algn="l">
                        <a:spcBef>
                          <a:spcPts val="0"/>
                        </a:spcBef>
                        <a:spcAft>
                          <a:spcPts val="0"/>
                        </a:spcAft>
                        <a:buNone/>
                      </a:pPr>
                      <a:r>
                        <a:rPr lang="en-IN"/>
                        <a:t>- Compute the </a:t>
                      </a:r>
                      <a:r>
                        <a:rPr b="1" lang="en-IN"/>
                        <a:t>within-class scatter matrix</a:t>
                      </a:r>
                      <a:r>
                        <a:rPr lang="en-IN"/>
                        <a:t> </a:t>
                      </a:r>
                      <a:endParaRPr/>
                    </a:p>
                    <a:p>
                      <a:pPr indent="0" lvl="0" marL="0" rtl="0" algn="l">
                        <a:spcBef>
                          <a:spcPts val="0"/>
                        </a:spcBef>
                        <a:spcAft>
                          <a:spcPts val="0"/>
                        </a:spcAft>
                        <a:buNone/>
                      </a:pPr>
                      <a:r>
                        <a:rPr lang="en-IN"/>
                        <a:t>- Compute the </a:t>
                      </a:r>
                      <a:r>
                        <a:rPr b="1" lang="en-IN"/>
                        <a:t>between-class scatter matrix</a:t>
                      </a:r>
                      <a:endParaRPr/>
                    </a:p>
                  </a:txBody>
                  <a:tcPr marT="91425" marB="91425" marR="91425" marL="91425"/>
                </a:tc>
              </a:tr>
              <a:tr h="381000">
                <a:tc>
                  <a:txBody>
                    <a:bodyPr/>
                    <a:lstStyle/>
                    <a:p>
                      <a:pPr indent="0" lvl="0" marL="0" rtl="0" algn="l">
                        <a:spcBef>
                          <a:spcPts val="0"/>
                        </a:spcBef>
                        <a:spcAft>
                          <a:spcPts val="0"/>
                        </a:spcAft>
                        <a:buNone/>
                      </a:pPr>
                      <a:r>
                        <a:rPr b="1" lang="en-IN" sz="1700"/>
                        <a:t>Applications</a:t>
                      </a:r>
                      <a:endParaRPr b="1" sz="1100"/>
                    </a:p>
                  </a:txBody>
                  <a:tcPr marT="91425" marB="91425" marR="91425" marL="91425"/>
                </a:tc>
                <a:tc>
                  <a:txBody>
                    <a:bodyPr/>
                    <a:lstStyle/>
                    <a:p>
                      <a:pPr indent="0" lvl="0" marL="0" rtl="0" algn="l">
                        <a:spcBef>
                          <a:spcPts val="0"/>
                        </a:spcBef>
                        <a:spcAft>
                          <a:spcPts val="0"/>
                        </a:spcAft>
                        <a:buNone/>
                      </a:pPr>
                      <a:r>
                        <a:rPr lang="en-IN"/>
                        <a:t>- Classification problems</a:t>
                      </a:r>
                      <a:endParaRPr/>
                    </a:p>
                    <a:p>
                      <a:pPr indent="0" lvl="0" marL="0" rtl="0" algn="l">
                        <a:spcBef>
                          <a:spcPts val="0"/>
                        </a:spcBef>
                        <a:spcAft>
                          <a:spcPts val="0"/>
                        </a:spcAft>
                        <a:buNone/>
                      </a:pPr>
                      <a:r>
                        <a:rPr lang="en-IN"/>
                        <a:t>- Preprocessing for supervised learning- Face recognition (Fisherfaces)</a:t>
                      </a:r>
                      <a:endParaRPr/>
                    </a:p>
                  </a:txBody>
                  <a:tcPr marT="91425" marB="91425" marR="91425" marL="91425"/>
                </a:tc>
              </a:tr>
              <a:tr h="381000">
                <a:tc>
                  <a:txBody>
                    <a:bodyPr/>
                    <a:lstStyle/>
                    <a:p>
                      <a:pPr indent="0" lvl="0" marL="0" rtl="0" algn="l">
                        <a:spcBef>
                          <a:spcPts val="0"/>
                        </a:spcBef>
                        <a:spcAft>
                          <a:spcPts val="0"/>
                        </a:spcAft>
                        <a:buNone/>
                      </a:pPr>
                      <a:r>
                        <a:rPr b="1" lang="en-IN" sz="1700"/>
                        <a:t>Limitations</a:t>
                      </a:r>
                      <a:endParaRPr b="1" sz="1100"/>
                    </a:p>
                  </a:txBody>
                  <a:tcPr marT="91425" marB="91425" marR="91425" marL="91425"/>
                </a:tc>
                <a:tc>
                  <a:txBody>
                    <a:bodyPr/>
                    <a:lstStyle/>
                    <a:p>
                      <a:pPr indent="0" lvl="0" marL="0" rtl="0" algn="l">
                        <a:spcBef>
                          <a:spcPts val="0"/>
                        </a:spcBef>
                        <a:spcAft>
                          <a:spcPts val="0"/>
                        </a:spcAft>
                        <a:buNone/>
                      </a:pPr>
                      <a:r>
                        <a:rPr lang="en-IN"/>
                        <a:t>- Requires labeled data</a:t>
                      </a:r>
                      <a:endParaRPr/>
                    </a:p>
                    <a:p>
                      <a:pPr indent="0" lvl="0" marL="0" rtl="0" algn="l">
                        <a:spcBef>
                          <a:spcPts val="0"/>
                        </a:spcBef>
                        <a:spcAft>
                          <a:spcPts val="0"/>
                        </a:spcAft>
                        <a:buNone/>
                      </a:pPr>
                      <a:r>
                        <a:rPr lang="en-IN"/>
                        <a:t>- Assumes normally distributed classes</a:t>
                      </a:r>
                      <a:endParaRPr/>
                    </a:p>
                    <a:p>
                      <a:pPr indent="0" lvl="0" marL="0" rtl="0" algn="l">
                        <a:spcBef>
                          <a:spcPts val="0"/>
                        </a:spcBef>
                        <a:spcAft>
                          <a:spcPts val="0"/>
                        </a:spcAft>
                        <a:buNone/>
                      </a:pPr>
                      <a:r>
                        <a:rPr lang="en-IN"/>
                        <a:t>- Not ideal for non-linear boundaries</a:t>
                      </a:r>
                      <a:endParaRPr/>
                    </a:p>
                  </a:txBody>
                  <a:tcPr marT="91425" marB="91425" marR="91425" marL="91425"/>
                </a:tc>
              </a:tr>
            </a:tbl>
          </a:graphicData>
        </a:graphic>
      </p:graphicFrame>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g35fd61c89b1_0_53"/>
          <p:cNvSpPr txBox="1"/>
          <p:nvPr>
            <p:ph type="title"/>
          </p:nvPr>
        </p:nvSpPr>
        <p:spPr>
          <a:xfrm>
            <a:off x="749525" y="1020725"/>
            <a:ext cx="4504200" cy="463800"/>
          </a:xfrm>
          <a:prstGeom prst="rect">
            <a:avLst/>
          </a:prstGeom>
        </p:spPr>
        <p:txBody>
          <a:bodyPr anchorCtr="0" anchor="b" bIns="0" lIns="0" spcFirstLastPara="1" rIns="0" wrap="square" tIns="45700">
            <a:normAutofit/>
          </a:bodyPr>
          <a:lstStyle/>
          <a:p>
            <a:pPr indent="0" lvl="0" marL="0" rtl="0" algn="l">
              <a:spcBef>
                <a:spcPts val="0"/>
              </a:spcBef>
              <a:spcAft>
                <a:spcPts val="0"/>
              </a:spcAft>
              <a:buNone/>
            </a:pPr>
            <a:r>
              <a:rPr lang="en-IN" sz="2500">
                <a:solidFill>
                  <a:srgbClr val="FF00FF"/>
                </a:solidFill>
              </a:rPr>
              <a:t>Difference Between PCA &amp; LDA</a:t>
            </a:r>
            <a:endParaRPr sz="2500">
              <a:solidFill>
                <a:srgbClr val="FF00FF"/>
              </a:solidFill>
            </a:endParaRPr>
          </a:p>
        </p:txBody>
      </p:sp>
      <p:graphicFrame>
        <p:nvGraphicFramePr>
          <p:cNvPr id="793" name="Google Shape;793;g35fd61c89b1_0_53"/>
          <p:cNvGraphicFramePr/>
          <p:nvPr/>
        </p:nvGraphicFramePr>
        <p:xfrm>
          <a:off x="488525" y="2060025"/>
          <a:ext cx="3000000" cy="3000000"/>
        </p:xfrm>
        <a:graphic>
          <a:graphicData uri="http://schemas.openxmlformats.org/drawingml/2006/table">
            <a:tbl>
              <a:tblPr>
                <a:noFill/>
                <a:tableStyleId>{37E13539-FAEA-4D49-BD2A-BE8E9E14B837}</a:tableStyleId>
              </a:tblPr>
              <a:tblGrid>
                <a:gridCol w="2731975"/>
                <a:gridCol w="2731975"/>
                <a:gridCol w="2731975"/>
              </a:tblGrid>
              <a:tr h="545500">
                <a:tc>
                  <a:txBody>
                    <a:bodyPr/>
                    <a:lstStyle/>
                    <a:p>
                      <a:pPr indent="0" lvl="0" marL="0" rtl="0" algn="ctr">
                        <a:lnSpc>
                          <a:spcPct val="115000"/>
                        </a:lnSpc>
                        <a:spcBef>
                          <a:spcPts val="0"/>
                        </a:spcBef>
                        <a:spcAft>
                          <a:spcPts val="0"/>
                        </a:spcAft>
                        <a:buNone/>
                      </a:pPr>
                      <a:r>
                        <a:rPr b="1" lang="en-IN" sz="1700"/>
                        <a:t>Feature</a:t>
                      </a:r>
                      <a:endParaRPr b="1" sz="1700"/>
                    </a:p>
                  </a:txBody>
                  <a:tcPr marT="91425" marB="91425" marR="91425" marL="91425"/>
                </a:tc>
                <a:tc>
                  <a:txBody>
                    <a:bodyPr/>
                    <a:lstStyle/>
                    <a:p>
                      <a:pPr indent="0" lvl="0" marL="0" rtl="0" algn="ctr">
                        <a:lnSpc>
                          <a:spcPct val="115000"/>
                        </a:lnSpc>
                        <a:spcBef>
                          <a:spcPts val="0"/>
                        </a:spcBef>
                        <a:spcAft>
                          <a:spcPts val="0"/>
                        </a:spcAft>
                        <a:buNone/>
                      </a:pPr>
                      <a:r>
                        <a:rPr b="1" lang="en-IN" sz="1700"/>
                        <a:t>PCA</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700"/>
                        <a:t>LDA</a:t>
                      </a:r>
                      <a:endParaRPr b="1" sz="1100"/>
                    </a:p>
                  </a:txBody>
                  <a:tcPr marT="91425" marB="91425" marR="91425" marL="91425"/>
                </a:tc>
              </a:tr>
              <a:tr h="567275">
                <a:tc>
                  <a:txBody>
                    <a:bodyPr/>
                    <a:lstStyle/>
                    <a:p>
                      <a:pPr indent="0" lvl="0" marL="0" rtl="0" algn="l">
                        <a:spcBef>
                          <a:spcPts val="0"/>
                        </a:spcBef>
                        <a:spcAft>
                          <a:spcPts val="0"/>
                        </a:spcAft>
                        <a:buNone/>
                      </a:pPr>
                      <a:r>
                        <a:rPr lang="en-IN" sz="1700"/>
                        <a:t>Supervision</a:t>
                      </a:r>
                      <a:endParaRPr sz="1700"/>
                    </a:p>
                  </a:txBody>
                  <a:tcPr marT="91425" marB="91425" marR="91425" marL="91425"/>
                </a:tc>
                <a:tc>
                  <a:txBody>
                    <a:bodyPr/>
                    <a:lstStyle/>
                    <a:p>
                      <a:pPr indent="0" lvl="0" marL="0" rtl="0" algn="l">
                        <a:spcBef>
                          <a:spcPts val="0"/>
                        </a:spcBef>
                        <a:spcAft>
                          <a:spcPts val="0"/>
                        </a:spcAft>
                        <a:buNone/>
                      </a:pPr>
                      <a:r>
                        <a:rPr lang="en-IN" sz="1600"/>
                        <a:t>Unsupervised</a:t>
                      </a:r>
                      <a:endParaRPr sz="1600"/>
                    </a:p>
                  </a:txBody>
                  <a:tcPr marT="91425" marB="91425" marR="91425" marL="91425"/>
                </a:tc>
                <a:tc>
                  <a:txBody>
                    <a:bodyPr/>
                    <a:lstStyle/>
                    <a:p>
                      <a:pPr indent="0" lvl="0" marL="0" rtl="0" algn="l">
                        <a:spcBef>
                          <a:spcPts val="0"/>
                        </a:spcBef>
                        <a:spcAft>
                          <a:spcPts val="0"/>
                        </a:spcAft>
                        <a:buNone/>
                      </a:pPr>
                      <a:r>
                        <a:rPr lang="en-IN" sz="1600"/>
                        <a:t>Supervised</a:t>
                      </a:r>
                      <a:endParaRPr sz="1600"/>
                    </a:p>
                  </a:txBody>
                  <a:tcPr marT="91425" marB="91425" marR="91425" marL="91425"/>
                </a:tc>
              </a:tr>
              <a:tr h="731775">
                <a:tc>
                  <a:txBody>
                    <a:bodyPr/>
                    <a:lstStyle/>
                    <a:p>
                      <a:pPr indent="0" lvl="0" marL="0" rtl="0" algn="l">
                        <a:spcBef>
                          <a:spcPts val="0"/>
                        </a:spcBef>
                        <a:spcAft>
                          <a:spcPts val="0"/>
                        </a:spcAft>
                        <a:buNone/>
                      </a:pPr>
                      <a:r>
                        <a:rPr lang="en-IN" sz="1700"/>
                        <a:t>Objective</a:t>
                      </a:r>
                      <a:endParaRPr/>
                    </a:p>
                  </a:txBody>
                  <a:tcPr marT="91425" marB="91425" marR="91425" marL="91425"/>
                </a:tc>
                <a:tc>
                  <a:txBody>
                    <a:bodyPr/>
                    <a:lstStyle/>
                    <a:p>
                      <a:pPr indent="0" lvl="0" marL="0" rtl="0" algn="l">
                        <a:spcBef>
                          <a:spcPts val="0"/>
                        </a:spcBef>
                        <a:spcAft>
                          <a:spcPts val="0"/>
                        </a:spcAft>
                        <a:buNone/>
                      </a:pPr>
                      <a:r>
                        <a:rPr lang="en-IN" sz="1600"/>
                        <a:t>Maximize variance</a:t>
                      </a:r>
                      <a:endParaRPr sz="1600"/>
                    </a:p>
                  </a:txBody>
                  <a:tcPr marT="91425" marB="91425" marR="91425" marL="91425"/>
                </a:tc>
                <a:tc>
                  <a:txBody>
                    <a:bodyPr/>
                    <a:lstStyle/>
                    <a:p>
                      <a:pPr indent="0" lvl="0" marL="0" rtl="0" algn="l">
                        <a:spcBef>
                          <a:spcPts val="0"/>
                        </a:spcBef>
                        <a:spcAft>
                          <a:spcPts val="0"/>
                        </a:spcAft>
                        <a:buNone/>
                      </a:pPr>
                      <a:r>
                        <a:rPr lang="en-IN" sz="1600"/>
                        <a:t>Maximize class separability</a:t>
                      </a:r>
                      <a:endParaRPr sz="1600"/>
                    </a:p>
                  </a:txBody>
                  <a:tcPr marT="91425" marB="91425" marR="91425" marL="91425"/>
                </a:tc>
              </a:tr>
              <a:tr h="567275">
                <a:tc>
                  <a:txBody>
                    <a:bodyPr/>
                    <a:lstStyle/>
                    <a:p>
                      <a:pPr indent="0" lvl="0" marL="0" rtl="0" algn="l">
                        <a:spcBef>
                          <a:spcPts val="0"/>
                        </a:spcBef>
                        <a:spcAft>
                          <a:spcPts val="0"/>
                        </a:spcAft>
                        <a:buNone/>
                      </a:pPr>
                      <a:r>
                        <a:rPr lang="en-IN" sz="1700"/>
                        <a:t>Uses Labels?</a:t>
                      </a:r>
                      <a:endParaRPr sz="1700"/>
                    </a:p>
                  </a:txBody>
                  <a:tcPr marT="91425" marB="91425" marR="91425" marL="91425"/>
                </a:tc>
                <a:tc>
                  <a:txBody>
                    <a:bodyPr/>
                    <a:lstStyle/>
                    <a:p>
                      <a:pPr indent="0" lvl="0" marL="0" rtl="0" algn="l">
                        <a:spcBef>
                          <a:spcPts val="0"/>
                        </a:spcBef>
                        <a:spcAft>
                          <a:spcPts val="0"/>
                        </a:spcAft>
                        <a:buNone/>
                      </a:pPr>
                      <a:r>
                        <a:rPr lang="en-IN" sz="1600"/>
                        <a:t>No</a:t>
                      </a:r>
                      <a:endParaRPr sz="1600"/>
                    </a:p>
                  </a:txBody>
                  <a:tcPr marT="91425" marB="91425" marR="91425" marL="91425"/>
                </a:tc>
                <a:tc>
                  <a:txBody>
                    <a:bodyPr/>
                    <a:lstStyle/>
                    <a:p>
                      <a:pPr indent="0" lvl="0" marL="0" rtl="0" algn="l">
                        <a:spcBef>
                          <a:spcPts val="0"/>
                        </a:spcBef>
                        <a:spcAft>
                          <a:spcPts val="0"/>
                        </a:spcAft>
                        <a:buNone/>
                      </a:pPr>
                      <a:r>
                        <a:rPr lang="en-IN" sz="1600"/>
                        <a:t>Yes</a:t>
                      </a:r>
                      <a:endParaRPr sz="1600"/>
                    </a:p>
                  </a:txBody>
                  <a:tcPr marT="91425" marB="91425" marR="91425" marL="91425"/>
                </a:tc>
              </a:tr>
              <a:tr h="872725">
                <a:tc>
                  <a:txBody>
                    <a:bodyPr/>
                    <a:lstStyle/>
                    <a:p>
                      <a:pPr indent="0" lvl="0" marL="0" marR="0" rtl="0" algn="l">
                        <a:lnSpc>
                          <a:spcPct val="100000"/>
                        </a:lnSpc>
                        <a:spcBef>
                          <a:spcPts val="0"/>
                        </a:spcBef>
                        <a:spcAft>
                          <a:spcPts val="0"/>
                        </a:spcAft>
                        <a:buNone/>
                      </a:pPr>
                      <a:r>
                        <a:rPr lang="en-IN" sz="1700"/>
                        <a:t>Output Features</a:t>
                      </a:r>
                      <a:endParaRPr sz="1700"/>
                    </a:p>
                  </a:txBody>
                  <a:tcPr marT="91425" marB="91425" marR="91425" marL="91425"/>
                </a:tc>
                <a:tc>
                  <a:txBody>
                    <a:bodyPr/>
                    <a:lstStyle/>
                    <a:p>
                      <a:pPr indent="0" lvl="0" marL="0" rtl="0" algn="l">
                        <a:spcBef>
                          <a:spcPts val="0"/>
                        </a:spcBef>
                        <a:spcAft>
                          <a:spcPts val="0"/>
                        </a:spcAft>
                        <a:buNone/>
                      </a:pPr>
                      <a:r>
                        <a:rPr lang="en-IN" sz="1600"/>
                        <a:t>≤ number of original features</a:t>
                      </a:r>
                      <a:endParaRPr sz="1600"/>
                    </a:p>
                  </a:txBody>
                  <a:tcPr marT="91425" marB="91425" marR="91425" marL="91425"/>
                </a:tc>
                <a:tc>
                  <a:txBody>
                    <a:bodyPr/>
                    <a:lstStyle/>
                    <a:p>
                      <a:pPr indent="0" lvl="0" marL="0" rtl="0" algn="l">
                        <a:spcBef>
                          <a:spcPts val="0"/>
                        </a:spcBef>
                        <a:spcAft>
                          <a:spcPts val="0"/>
                        </a:spcAft>
                        <a:buNone/>
                      </a:pPr>
                      <a:r>
                        <a:rPr lang="en-IN" sz="1600"/>
                        <a:t>≤ number of classes - 1</a:t>
                      </a:r>
                      <a:endParaRPr sz="1600"/>
                    </a:p>
                  </a:txBody>
                  <a:tcPr marT="91425" marB="91425" marR="91425" marL="91425"/>
                </a:tc>
              </a:tr>
              <a:tr h="872725">
                <a:tc>
                  <a:txBody>
                    <a:bodyPr/>
                    <a:lstStyle/>
                    <a:p>
                      <a:pPr indent="0" lvl="0" marL="0" marR="0" rtl="0" algn="l">
                        <a:lnSpc>
                          <a:spcPct val="100000"/>
                        </a:lnSpc>
                        <a:spcBef>
                          <a:spcPts val="0"/>
                        </a:spcBef>
                        <a:spcAft>
                          <a:spcPts val="0"/>
                        </a:spcAft>
                        <a:buNone/>
                      </a:pPr>
                      <a:r>
                        <a:rPr lang="en-IN" sz="1700"/>
                        <a:t>Best For</a:t>
                      </a:r>
                      <a:endParaRPr sz="1700"/>
                    </a:p>
                  </a:txBody>
                  <a:tcPr marT="91425" marB="91425" marR="91425" marL="91425"/>
                </a:tc>
                <a:tc>
                  <a:txBody>
                    <a:bodyPr/>
                    <a:lstStyle/>
                    <a:p>
                      <a:pPr indent="0" lvl="0" marL="0" rtl="0" algn="l">
                        <a:spcBef>
                          <a:spcPts val="0"/>
                        </a:spcBef>
                        <a:spcAft>
                          <a:spcPts val="0"/>
                        </a:spcAft>
                        <a:buNone/>
                      </a:pPr>
                      <a:r>
                        <a:rPr lang="en-IN" sz="1600"/>
                        <a:t>Data compression, visualization</a:t>
                      </a:r>
                      <a:endParaRPr sz="1600"/>
                    </a:p>
                  </a:txBody>
                  <a:tcPr marT="91425" marB="91425" marR="91425" marL="91425"/>
                </a:tc>
                <a:tc>
                  <a:txBody>
                    <a:bodyPr/>
                    <a:lstStyle/>
                    <a:p>
                      <a:pPr indent="0" lvl="0" marL="0" rtl="0" algn="l">
                        <a:spcBef>
                          <a:spcPts val="0"/>
                        </a:spcBef>
                        <a:spcAft>
                          <a:spcPts val="0"/>
                        </a:spcAft>
                        <a:buNone/>
                      </a:pPr>
                      <a:r>
                        <a:rPr lang="en-IN" sz="1600"/>
                        <a:t>Classification preprocessing</a:t>
                      </a:r>
                      <a:endParaRPr sz="1600"/>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10"/>
          <p:cNvPicPr preferRelativeResize="0"/>
          <p:nvPr>
            <p:ph idx="1" type="body"/>
          </p:nvPr>
        </p:nvPicPr>
        <p:blipFill rotWithShape="1">
          <a:blip r:embed="rId3">
            <a:alphaModFix/>
          </a:blip>
          <a:srcRect b="0" l="0" r="0" t="0"/>
          <a:stretch/>
        </p:blipFill>
        <p:spPr>
          <a:xfrm>
            <a:off x="2797517" y="1001277"/>
            <a:ext cx="3294300" cy="1656300"/>
          </a:xfrm>
          <a:prstGeom prst="rect">
            <a:avLst/>
          </a:prstGeom>
          <a:noFill/>
          <a:ln>
            <a:noFill/>
          </a:ln>
        </p:spPr>
      </p:pic>
      <p:sp>
        <p:nvSpPr>
          <p:cNvPr id="180" name="Google Shape;180;p10"/>
          <p:cNvSpPr/>
          <p:nvPr/>
        </p:nvSpPr>
        <p:spPr>
          <a:xfrm>
            <a:off x="251520" y="2996952"/>
            <a:ext cx="8640960" cy="2862322"/>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lang="en-IN" sz="2000">
                <a:solidFill>
                  <a:schemeClr val="dk1"/>
                </a:solidFill>
                <a:latin typeface="Times New Roman"/>
                <a:ea typeface="Times New Roman"/>
                <a:cs typeface="Times New Roman"/>
                <a:sym typeface="Times New Roman"/>
              </a:rPr>
              <a:t>Here what do you see?</a:t>
            </a:r>
            <a:endParaRPr/>
          </a:p>
          <a:p>
            <a:pPr indent="0" lvl="0" marL="0" marR="0" rtl="0" algn="just">
              <a:lnSpc>
                <a:spcPct val="150000"/>
              </a:lnSpc>
              <a:spcBef>
                <a:spcPts val="0"/>
              </a:spcBef>
              <a:spcAft>
                <a:spcPts val="0"/>
              </a:spcAft>
              <a:buNone/>
            </a:pPr>
            <a:r>
              <a:rPr lang="en-IN" sz="2000">
                <a:solidFill>
                  <a:schemeClr val="dk1"/>
                </a:solidFill>
                <a:latin typeface="Times New Roman"/>
                <a:ea typeface="Times New Roman"/>
                <a:cs typeface="Times New Roman"/>
                <a:sym typeface="Times New Roman"/>
              </a:rPr>
              <a:t>You can see a dog and a master. Let’s imagine you are training your dog to get the stick. Each time the dog gets a stick successfully, you offered him a feast (a bone let’s say). Eventually, the dog understands the pattern, that whenever the master throws a stick, it should get it as early as it can to gain a reward (a bone) from a master in a lesser time.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1"/>
          <p:cNvSpPr txBox="1"/>
          <p:nvPr>
            <p:ph type="title"/>
          </p:nvPr>
        </p:nvSpPr>
        <p:spPr>
          <a:xfrm>
            <a:off x="457200" y="704088"/>
            <a:ext cx="8229600" cy="1143000"/>
          </a:xfrm>
          <a:prstGeom prst="rect">
            <a:avLst/>
          </a:prstGeom>
          <a:noFill/>
          <a:ln>
            <a:noFill/>
          </a:ln>
        </p:spPr>
        <p:txBody>
          <a:bodyPr anchorCtr="0" anchor="b" bIns="0" lIns="0" spcFirstLastPara="1" rIns="0" wrap="square" tIns="45700">
            <a:noAutofit/>
          </a:bodyPr>
          <a:lstStyle/>
          <a:p>
            <a:pPr indent="0" lvl="0" marL="0" rtl="0" algn="ctr">
              <a:spcBef>
                <a:spcPts val="0"/>
              </a:spcBef>
              <a:spcAft>
                <a:spcPts val="0"/>
              </a:spcAft>
              <a:buClr>
                <a:srgbClr val="CC0099"/>
              </a:buClr>
              <a:buSzPts val="3200"/>
              <a:buFont typeface="Arial Black"/>
              <a:buNone/>
            </a:pPr>
            <a:r>
              <a:rPr lang="en-IN" sz="3200">
                <a:solidFill>
                  <a:srgbClr val="CC0099"/>
                </a:solidFill>
                <a:latin typeface="Arial Black"/>
                <a:ea typeface="Arial Black"/>
                <a:cs typeface="Arial Black"/>
                <a:sym typeface="Arial Black"/>
              </a:rPr>
              <a:t>MACHINE LEARNING PROCESS STEPS</a:t>
            </a:r>
            <a:endParaRPr sz="3200">
              <a:solidFill>
                <a:srgbClr val="CC0099"/>
              </a:solidFill>
              <a:latin typeface="Arial Black"/>
              <a:ea typeface="Arial Black"/>
              <a:cs typeface="Arial Black"/>
              <a:sym typeface="Arial Black"/>
            </a:endParaRPr>
          </a:p>
        </p:txBody>
      </p:sp>
      <p:sp>
        <p:nvSpPr>
          <p:cNvPr id="186" name="Google Shape;186;p11"/>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p>
            <a:pPr indent="-274320" lvl="0" marL="274320" rtl="0" algn="just">
              <a:lnSpc>
                <a:spcPct val="150000"/>
              </a:lnSpc>
              <a:spcBef>
                <a:spcPts val="0"/>
              </a:spcBef>
              <a:spcAft>
                <a:spcPts val="0"/>
              </a:spcAft>
              <a:buSzPts val="1900"/>
              <a:buChar char="•"/>
            </a:pPr>
            <a:r>
              <a:rPr lang="en-IN" sz="2000">
                <a:latin typeface="Times New Roman"/>
                <a:ea typeface="Times New Roman"/>
                <a:cs typeface="Times New Roman"/>
                <a:sym typeface="Times New Roman"/>
              </a:rPr>
              <a:t>Define the objective of the Problem statement</a:t>
            </a:r>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Data Gathering</a:t>
            </a:r>
            <a:endParaRPr sz="2000">
              <a:latin typeface="Times New Roman"/>
              <a:ea typeface="Times New Roman"/>
              <a:cs typeface="Times New Roman"/>
              <a:sym typeface="Times New Roman"/>
            </a:endParaRPr>
          </a:p>
          <a:p>
            <a:pPr indent="-286385"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Exploratory Data Analysis</a:t>
            </a:r>
            <a:endParaRPr sz="2000">
              <a:latin typeface="Times New Roman"/>
              <a:ea typeface="Times New Roman"/>
              <a:cs typeface="Times New Roman"/>
              <a:sym typeface="Times New Roman"/>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Data Preparation</a:t>
            </a:r>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Building a Machine Learning Model</a:t>
            </a:r>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Model Evaluation &amp; Optimization</a:t>
            </a:r>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Prediction</a:t>
            </a:r>
            <a:endParaRPr sz="2000">
              <a:latin typeface="Times New Roman"/>
              <a:ea typeface="Times New Roman"/>
              <a:cs typeface="Times New Roman"/>
              <a:sym typeface="Times New Roman"/>
            </a:endParaRPr>
          </a:p>
          <a:p>
            <a:pPr indent="0" lvl="0" marL="0" rtl="0" algn="l">
              <a:spcBef>
                <a:spcPts val="520"/>
              </a:spcBef>
              <a:spcAft>
                <a:spcPts val="0"/>
              </a:spcAft>
              <a:buSzPts val="247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2"/>
          <p:cNvSpPr txBox="1"/>
          <p:nvPr>
            <p:ph idx="1" type="body"/>
          </p:nvPr>
        </p:nvSpPr>
        <p:spPr>
          <a:xfrm>
            <a:off x="179500" y="875725"/>
            <a:ext cx="8507400" cy="5448900"/>
          </a:xfrm>
          <a:prstGeom prst="rect">
            <a:avLst/>
          </a:prstGeom>
          <a:noFill/>
          <a:ln>
            <a:noFill/>
          </a:ln>
        </p:spPr>
        <p:txBody>
          <a:bodyPr anchorCtr="0" anchor="t" bIns="45700" lIns="91425" spcFirstLastPara="1" rIns="91425" wrap="square" tIns="45700">
            <a:normAutofit fontScale="92500"/>
          </a:bodyPr>
          <a:lstStyle/>
          <a:p>
            <a:pPr indent="0" lvl="0" marL="0" rtl="0" algn="l">
              <a:spcBef>
                <a:spcPts val="0"/>
              </a:spcBef>
              <a:spcAft>
                <a:spcPts val="0"/>
              </a:spcAft>
              <a:buSzPct val="95000"/>
              <a:buNone/>
            </a:pPr>
            <a:r>
              <a:t/>
            </a:r>
            <a:endParaRPr/>
          </a:p>
          <a:p>
            <a:pPr indent="0" lvl="0" marL="0" rtl="0" algn="l">
              <a:spcBef>
                <a:spcPts val="480"/>
              </a:spcBef>
              <a:spcAft>
                <a:spcPts val="0"/>
              </a:spcAft>
              <a:buSzPct val="95000"/>
              <a:buNone/>
            </a:pPr>
            <a:r>
              <a:rPr b="1" lang="en-IN" sz="2400">
                <a:latin typeface="Times New Roman"/>
                <a:ea typeface="Times New Roman"/>
                <a:cs typeface="Times New Roman"/>
                <a:sym typeface="Times New Roman"/>
              </a:rPr>
              <a:t>Define the objective of the Problem statement</a:t>
            </a:r>
            <a:endParaRPr b="1"/>
          </a:p>
          <a:p>
            <a:pPr indent="0" lvl="0" marL="0" rtl="0" algn="l">
              <a:spcBef>
                <a:spcPts val="520"/>
              </a:spcBef>
              <a:spcAft>
                <a:spcPts val="0"/>
              </a:spcAft>
              <a:buSzPct val="95000"/>
              <a:buNone/>
            </a:pPr>
            <a:r>
              <a:t/>
            </a:r>
            <a:endParaRPr/>
          </a:p>
          <a:p>
            <a:pPr indent="0" lvl="0" marL="0" rtl="0" algn="just">
              <a:lnSpc>
                <a:spcPct val="150000"/>
              </a:lnSpc>
              <a:spcBef>
                <a:spcPts val="400"/>
              </a:spcBef>
              <a:spcAft>
                <a:spcPts val="0"/>
              </a:spcAft>
              <a:buSzPct val="95000"/>
              <a:buNone/>
            </a:pPr>
            <a:r>
              <a:rPr lang="en-IN" sz="2000">
                <a:latin typeface="Times New Roman"/>
                <a:ea typeface="Times New Roman"/>
                <a:cs typeface="Times New Roman"/>
                <a:sym typeface="Times New Roman"/>
              </a:rPr>
              <a:t>	A problem statement is usually </a:t>
            </a:r>
            <a:r>
              <a:rPr b="1" lang="en-IN" sz="2000">
                <a:latin typeface="Times New Roman"/>
                <a:ea typeface="Times New Roman"/>
                <a:cs typeface="Times New Roman"/>
                <a:sym typeface="Times New Roman"/>
              </a:rPr>
              <a:t>one or two sentences</a:t>
            </a:r>
            <a:r>
              <a:rPr lang="en-IN" sz="2000">
                <a:latin typeface="Times New Roman"/>
                <a:ea typeface="Times New Roman"/>
                <a:cs typeface="Times New Roman"/>
                <a:sym typeface="Times New Roman"/>
              </a:rPr>
              <a:t> to explain the problem your process improvement project will address. In general, a problem statement will outline the negative points of the current situation and explain why this matters.</a:t>
            </a:r>
            <a:endParaRPr/>
          </a:p>
          <a:p>
            <a:pPr indent="0" lvl="0" marL="0" rtl="0" algn="just">
              <a:lnSpc>
                <a:spcPct val="150000"/>
              </a:lnSpc>
              <a:spcBef>
                <a:spcPts val="480"/>
              </a:spcBef>
              <a:spcAft>
                <a:spcPts val="0"/>
              </a:spcAft>
              <a:buSzPct val="95000"/>
              <a:buNone/>
            </a:pPr>
            <a:r>
              <a:rPr b="1" lang="en-IN" sz="2400">
                <a:latin typeface="Times New Roman"/>
                <a:ea typeface="Times New Roman"/>
                <a:cs typeface="Times New Roman"/>
                <a:sym typeface="Times New Roman"/>
              </a:rPr>
              <a:t>Data Gathering</a:t>
            </a:r>
            <a:endParaRPr b="1"/>
          </a:p>
          <a:p>
            <a:pPr indent="0" lvl="0" marL="0" rtl="0" algn="just">
              <a:lnSpc>
                <a:spcPct val="160000"/>
              </a:lnSpc>
              <a:spcBef>
                <a:spcPts val="480"/>
              </a:spcBef>
              <a:spcAft>
                <a:spcPts val="0"/>
              </a:spcAft>
              <a:buSzPct val="95000"/>
              <a:buNone/>
            </a:pPr>
            <a:r>
              <a:rPr lang="en-IN" sz="2400">
                <a:latin typeface="Times New Roman"/>
                <a:ea typeface="Times New Roman"/>
                <a:cs typeface="Times New Roman"/>
                <a:sym typeface="Times New Roman"/>
              </a:rPr>
              <a:t>	</a:t>
            </a:r>
            <a:r>
              <a:rPr lang="en-IN" sz="2000">
                <a:latin typeface="Times New Roman"/>
                <a:ea typeface="Times New Roman"/>
                <a:cs typeface="Times New Roman"/>
                <a:sym typeface="Times New Roman"/>
              </a:rPr>
              <a:t>For the purpose of developing our machine learning model, our second step would be to gather relevant data that can be used to differentiate between the 2 fruits. Different parameters can be used to classify a fruit as either an orange or apple</a:t>
            </a:r>
            <a:r>
              <a:rPr lang="en-IN" sz="2000"/>
              <a:t>.</a:t>
            </a:r>
            <a:endParaRPr sz="2000">
              <a:latin typeface="Times New Roman"/>
              <a:ea typeface="Times New Roman"/>
              <a:cs typeface="Times New Roman"/>
              <a:sym typeface="Times New Roman"/>
            </a:endParaRPr>
          </a:p>
          <a:p>
            <a:pPr indent="0" lvl="0" marL="0" rtl="0" algn="just">
              <a:lnSpc>
                <a:spcPct val="150000"/>
              </a:lnSpc>
              <a:spcBef>
                <a:spcPts val="400"/>
              </a:spcBef>
              <a:spcAft>
                <a:spcPts val="0"/>
              </a:spcAft>
              <a:buSzPct val="95000"/>
              <a:buNone/>
            </a:pPr>
            <a:r>
              <a:t/>
            </a:r>
            <a:endParaRPr sz="2000">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3"/>
          <p:cNvSpPr txBox="1"/>
          <p:nvPr>
            <p:ph idx="1" type="body"/>
          </p:nvPr>
        </p:nvSpPr>
        <p:spPr>
          <a:xfrm>
            <a:off x="426300" y="1144117"/>
            <a:ext cx="8291400" cy="1631100"/>
          </a:xfrm>
          <a:prstGeom prst="rect">
            <a:avLst/>
          </a:prstGeom>
          <a:noFill/>
          <a:ln>
            <a:noFill/>
          </a:ln>
        </p:spPr>
        <p:txBody>
          <a:bodyPr anchorCtr="0" anchor="t" bIns="45700" lIns="91425" spcFirstLastPara="1" rIns="91425" wrap="square" tIns="45700">
            <a:normAutofit/>
          </a:bodyPr>
          <a:lstStyle/>
          <a:p>
            <a:pPr indent="0" lvl="0" marL="0" rtl="0" algn="just">
              <a:lnSpc>
                <a:spcPct val="150000"/>
              </a:lnSpc>
              <a:spcBef>
                <a:spcPts val="0"/>
              </a:spcBef>
              <a:spcAft>
                <a:spcPts val="0"/>
              </a:spcAft>
              <a:buSzPts val="1900"/>
              <a:buNone/>
            </a:pPr>
            <a:r>
              <a:rPr lang="en-IN" sz="2000">
                <a:latin typeface="Times New Roman"/>
                <a:ea typeface="Times New Roman"/>
                <a:cs typeface="Times New Roman"/>
                <a:sym typeface="Times New Roman"/>
              </a:rPr>
              <a:t>The first feature would be the color of the fruit itself and the second one being the shape of the fruit. Using these features, we would hope that our model can accurately differentiate between the 2 fruits.</a:t>
            </a:r>
            <a:endParaRPr sz="2000">
              <a:latin typeface="Times New Roman"/>
              <a:ea typeface="Times New Roman"/>
              <a:cs typeface="Times New Roman"/>
              <a:sym typeface="Times New Roman"/>
            </a:endParaRPr>
          </a:p>
        </p:txBody>
      </p:sp>
      <p:graphicFrame>
        <p:nvGraphicFramePr>
          <p:cNvPr id="197" name="Google Shape;197;p13"/>
          <p:cNvGraphicFramePr/>
          <p:nvPr/>
        </p:nvGraphicFramePr>
        <p:xfrm>
          <a:off x="927608" y="3292756"/>
          <a:ext cx="3000000" cy="3000000"/>
        </p:xfrm>
        <a:graphic>
          <a:graphicData uri="http://schemas.openxmlformats.org/drawingml/2006/table">
            <a:tbl>
              <a:tblPr>
                <a:noFill/>
                <a:tableStyleId>{2DA646FA-A761-425A-9025-DE5FBA9C38FE}</a:tableStyleId>
              </a:tblPr>
              <a:tblGrid>
                <a:gridCol w="2297600"/>
                <a:gridCol w="2297600"/>
                <a:gridCol w="2297600"/>
              </a:tblGrid>
              <a:tr h="864425">
                <a:tc>
                  <a:txBody>
                    <a:bodyPr/>
                    <a:lstStyle/>
                    <a:p>
                      <a:pPr indent="0" lvl="0" marL="0" marR="0" rtl="0" algn="l">
                        <a:spcBef>
                          <a:spcPts val="0"/>
                        </a:spcBef>
                        <a:spcAft>
                          <a:spcPts val="0"/>
                        </a:spcAft>
                        <a:buNone/>
                      </a:pPr>
                      <a:r>
                        <a:rPr lang="en-IN" sz="1800"/>
                        <a:t>Color</a:t>
                      </a:r>
                      <a:endParaRPr/>
                    </a:p>
                  </a:txBody>
                  <a:tcPr marT="45725" marB="45725" marR="91450" marL="91450" anchor="b">
                    <a:lnL cap="flat" cmpd="sng" w="12700">
                      <a:solidFill>
                        <a:srgbClr val="205D56"/>
                      </a:solidFill>
                      <a:prstDash val="solid"/>
                      <a:round/>
                      <a:headEnd len="sm" w="sm" type="none"/>
                      <a:tailEnd len="sm" w="sm" type="none"/>
                    </a:lnL>
                    <a:lnR cap="flat" cmpd="sng" w="12700">
                      <a:solidFill>
                        <a:srgbClr val="205D56"/>
                      </a:solidFill>
                      <a:prstDash val="solid"/>
                      <a:round/>
                      <a:headEnd len="sm" w="sm" type="none"/>
                      <a:tailEnd len="sm" w="sm" type="none"/>
                    </a:lnR>
                    <a:lnT cap="flat" cmpd="sng" w="12700">
                      <a:solidFill>
                        <a:srgbClr val="205D56"/>
                      </a:solidFill>
                      <a:prstDash val="solid"/>
                      <a:round/>
                      <a:headEnd len="sm" w="sm" type="none"/>
                      <a:tailEnd len="sm" w="sm" type="none"/>
                    </a:lnT>
                    <a:lnB cap="flat" cmpd="sng" w="12700">
                      <a:solidFill>
                        <a:srgbClr val="E03D64"/>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IN" sz="1800"/>
                        <a:t>Shape</a:t>
                      </a:r>
                      <a:endParaRPr/>
                    </a:p>
                  </a:txBody>
                  <a:tcPr marT="45725" marB="45725" marR="91450" marL="91450" anchor="b">
                    <a:lnL cap="flat" cmpd="sng" w="12700">
                      <a:solidFill>
                        <a:srgbClr val="205D56"/>
                      </a:solidFill>
                      <a:prstDash val="solid"/>
                      <a:round/>
                      <a:headEnd len="sm" w="sm" type="none"/>
                      <a:tailEnd len="sm" w="sm" type="none"/>
                    </a:lnL>
                    <a:lnR cap="flat" cmpd="sng" w="12700">
                      <a:solidFill>
                        <a:srgbClr val="205D56"/>
                      </a:solidFill>
                      <a:prstDash val="solid"/>
                      <a:round/>
                      <a:headEnd len="sm" w="sm" type="none"/>
                      <a:tailEnd len="sm" w="sm" type="none"/>
                    </a:lnR>
                    <a:lnT cap="flat" cmpd="sng" w="12700">
                      <a:solidFill>
                        <a:srgbClr val="205D56"/>
                      </a:solidFill>
                      <a:prstDash val="solid"/>
                      <a:round/>
                      <a:headEnd len="sm" w="sm" type="none"/>
                      <a:tailEnd len="sm" w="sm" type="none"/>
                    </a:lnT>
                    <a:lnB cap="flat" cmpd="sng" w="12700">
                      <a:solidFill>
                        <a:srgbClr val="E03D64"/>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IN" sz="1800"/>
                        <a:t>Apple or Orange?</a:t>
                      </a:r>
                      <a:endParaRPr/>
                    </a:p>
                  </a:txBody>
                  <a:tcPr marT="45725" marB="45725" marR="91450" marL="91450" anchor="b">
                    <a:lnL cap="flat" cmpd="sng" w="12700">
                      <a:solidFill>
                        <a:srgbClr val="205D56"/>
                      </a:solidFill>
                      <a:prstDash val="solid"/>
                      <a:round/>
                      <a:headEnd len="sm" w="sm" type="none"/>
                      <a:tailEnd len="sm" w="sm" type="none"/>
                    </a:lnL>
                    <a:lnR cap="flat" cmpd="sng" w="12700">
                      <a:solidFill>
                        <a:srgbClr val="205D56"/>
                      </a:solidFill>
                      <a:prstDash val="solid"/>
                      <a:round/>
                      <a:headEnd len="sm" w="sm" type="none"/>
                      <a:tailEnd len="sm" w="sm" type="none"/>
                    </a:lnR>
                    <a:lnT cap="flat" cmpd="sng" w="12700">
                      <a:solidFill>
                        <a:srgbClr val="205D56"/>
                      </a:solidFill>
                      <a:prstDash val="solid"/>
                      <a:round/>
                      <a:headEnd len="sm" w="sm" type="none"/>
                      <a:tailEnd len="sm" w="sm" type="none"/>
                    </a:lnT>
                    <a:lnB cap="flat" cmpd="sng" w="12700">
                      <a:solidFill>
                        <a:srgbClr val="E03D64"/>
                      </a:solidFill>
                      <a:prstDash val="solid"/>
                      <a:round/>
                      <a:headEnd len="sm" w="sm" type="none"/>
                      <a:tailEnd len="sm" w="sm" type="none"/>
                    </a:lnB>
                    <a:solidFill>
                      <a:srgbClr val="FFFFFF"/>
                    </a:solidFill>
                  </a:tcPr>
                </a:tc>
              </a:tr>
              <a:tr h="493950">
                <a:tc>
                  <a:txBody>
                    <a:bodyPr/>
                    <a:lstStyle/>
                    <a:p>
                      <a:pPr indent="0" lvl="0" marL="0" marR="0" rtl="0" algn="l">
                        <a:spcBef>
                          <a:spcPts val="0"/>
                        </a:spcBef>
                        <a:spcAft>
                          <a:spcPts val="0"/>
                        </a:spcAft>
                        <a:buNone/>
                      </a:pPr>
                      <a:r>
                        <a:rPr lang="en-IN" sz="1800"/>
                        <a:t>Red</a:t>
                      </a:r>
                      <a:endParaRPr/>
                    </a:p>
                  </a:txBody>
                  <a:tcPr marT="45725" marB="45725" marR="91450" marL="91450">
                    <a:lnL cap="flat" cmpd="sng" w="12700">
                      <a:solidFill>
                        <a:srgbClr val="E03D64"/>
                      </a:solidFill>
                      <a:prstDash val="solid"/>
                      <a:round/>
                      <a:headEnd len="sm" w="sm" type="none"/>
                      <a:tailEnd len="sm" w="sm" type="none"/>
                    </a:lnL>
                    <a:lnR cap="flat" cmpd="sng" w="12700">
                      <a:solidFill>
                        <a:srgbClr val="E03D64"/>
                      </a:solidFill>
                      <a:prstDash val="solid"/>
                      <a:round/>
                      <a:headEnd len="sm" w="sm" type="none"/>
                      <a:tailEnd len="sm" w="sm" type="none"/>
                    </a:lnR>
                    <a:lnT cap="flat" cmpd="sng" w="12700">
                      <a:solidFill>
                        <a:srgbClr val="E03D64"/>
                      </a:solidFill>
                      <a:prstDash val="solid"/>
                      <a:round/>
                      <a:headEnd len="sm" w="sm" type="none"/>
                      <a:tailEnd len="sm" w="sm" type="none"/>
                    </a:lnT>
                    <a:lnB cap="flat" cmpd="sng" w="12700">
                      <a:solidFill>
                        <a:srgbClr val="603C64"/>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IN" sz="1800"/>
                        <a:t>Round Conical</a:t>
                      </a:r>
                      <a:endParaRPr/>
                    </a:p>
                  </a:txBody>
                  <a:tcPr marT="45725" marB="45725" marR="91450" marL="91450">
                    <a:lnL cap="flat" cmpd="sng" w="12700">
                      <a:solidFill>
                        <a:srgbClr val="E03D64"/>
                      </a:solidFill>
                      <a:prstDash val="solid"/>
                      <a:round/>
                      <a:headEnd len="sm" w="sm" type="none"/>
                      <a:tailEnd len="sm" w="sm" type="none"/>
                    </a:lnL>
                    <a:lnR cap="flat" cmpd="sng" w="12700">
                      <a:solidFill>
                        <a:srgbClr val="E03D64"/>
                      </a:solidFill>
                      <a:prstDash val="solid"/>
                      <a:round/>
                      <a:headEnd len="sm" w="sm" type="none"/>
                      <a:tailEnd len="sm" w="sm" type="none"/>
                    </a:lnR>
                    <a:lnT cap="flat" cmpd="sng" w="12700">
                      <a:solidFill>
                        <a:srgbClr val="E03D64"/>
                      </a:solidFill>
                      <a:prstDash val="solid"/>
                      <a:round/>
                      <a:headEnd len="sm" w="sm" type="none"/>
                      <a:tailEnd len="sm" w="sm" type="none"/>
                    </a:lnT>
                    <a:lnB cap="flat" cmpd="sng" w="12700">
                      <a:solidFill>
                        <a:srgbClr val="603C64"/>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IN" sz="1800"/>
                        <a:t>Apple</a:t>
                      </a:r>
                      <a:endParaRPr/>
                    </a:p>
                  </a:txBody>
                  <a:tcPr marT="45725" marB="45725" marR="91450" marL="91450">
                    <a:lnL cap="flat" cmpd="sng" w="12700">
                      <a:solidFill>
                        <a:srgbClr val="E03D64"/>
                      </a:solidFill>
                      <a:prstDash val="solid"/>
                      <a:round/>
                      <a:headEnd len="sm" w="sm" type="none"/>
                      <a:tailEnd len="sm" w="sm" type="none"/>
                    </a:lnL>
                    <a:lnR cap="flat" cmpd="sng" w="12700">
                      <a:solidFill>
                        <a:srgbClr val="E03D64"/>
                      </a:solidFill>
                      <a:prstDash val="solid"/>
                      <a:round/>
                      <a:headEnd len="sm" w="sm" type="none"/>
                      <a:tailEnd len="sm" w="sm" type="none"/>
                    </a:lnR>
                    <a:lnT cap="flat" cmpd="sng" w="12700">
                      <a:solidFill>
                        <a:srgbClr val="E03D64"/>
                      </a:solidFill>
                      <a:prstDash val="solid"/>
                      <a:round/>
                      <a:headEnd len="sm" w="sm" type="none"/>
                      <a:tailEnd len="sm" w="sm" type="none"/>
                    </a:lnT>
                    <a:lnB cap="flat" cmpd="sng" w="12700">
                      <a:solidFill>
                        <a:srgbClr val="603C64"/>
                      </a:solidFill>
                      <a:prstDash val="solid"/>
                      <a:round/>
                      <a:headEnd len="sm" w="sm" type="none"/>
                      <a:tailEnd len="sm" w="sm" type="none"/>
                    </a:lnB>
                    <a:solidFill>
                      <a:srgbClr val="FFFFFF"/>
                    </a:solidFill>
                  </a:tcPr>
                </a:tc>
              </a:tr>
              <a:tr h="1043900">
                <a:tc>
                  <a:txBody>
                    <a:bodyPr/>
                    <a:lstStyle/>
                    <a:p>
                      <a:pPr indent="0" lvl="0" marL="0" marR="0" rtl="0" algn="l">
                        <a:spcBef>
                          <a:spcPts val="0"/>
                        </a:spcBef>
                        <a:spcAft>
                          <a:spcPts val="0"/>
                        </a:spcAft>
                        <a:buNone/>
                      </a:pPr>
                      <a:r>
                        <a:rPr lang="en-IN" sz="1800"/>
                        <a:t>Orange</a:t>
                      </a:r>
                      <a:endParaRPr/>
                    </a:p>
                  </a:txBody>
                  <a:tcPr marT="45725" marB="45725" marR="91450" marL="91450">
                    <a:lnL cap="flat" cmpd="sng" w="12700">
                      <a:solidFill>
                        <a:srgbClr val="603C64"/>
                      </a:solidFill>
                      <a:prstDash val="solid"/>
                      <a:round/>
                      <a:headEnd len="sm" w="sm" type="none"/>
                      <a:tailEnd len="sm" w="sm" type="none"/>
                    </a:lnL>
                    <a:lnR cap="flat" cmpd="sng" w="12700">
                      <a:solidFill>
                        <a:srgbClr val="603C64"/>
                      </a:solidFill>
                      <a:prstDash val="solid"/>
                      <a:round/>
                      <a:headEnd len="sm" w="sm" type="none"/>
                      <a:tailEnd len="sm" w="sm" type="none"/>
                    </a:lnR>
                    <a:lnT cap="flat" cmpd="sng" w="12700">
                      <a:solidFill>
                        <a:srgbClr val="603C64"/>
                      </a:solidFill>
                      <a:prstDash val="solid"/>
                      <a:round/>
                      <a:headEnd len="sm" w="sm" type="none"/>
                      <a:tailEnd len="sm" w="sm" type="none"/>
                    </a:lnT>
                    <a:lnB cap="flat" cmpd="sng" w="12700">
                      <a:solidFill>
                        <a:srgbClr val="603C64"/>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IN" sz="1800"/>
                        <a:t>Round</a:t>
                      </a:r>
                      <a:endParaRPr/>
                    </a:p>
                  </a:txBody>
                  <a:tcPr marT="45725" marB="45725" marR="91450" marL="91450">
                    <a:lnL cap="flat" cmpd="sng" w="12700">
                      <a:solidFill>
                        <a:srgbClr val="603C64"/>
                      </a:solidFill>
                      <a:prstDash val="solid"/>
                      <a:round/>
                      <a:headEnd len="sm" w="sm" type="none"/>
                      <a:tailEnd len="sm" w="sm" type="none"/>
                    </a:lnL>
                    <a:lnR cap="flat" cmpd="sng" w="12700">
                      <a:solidFill>
                        <a:srgbClr val="603C64"/>
                      </a:solidFill>
                      <a:prstDash val="solid"/>
                      <a:round/>
                      <a:headEnd len="sm" w="sm" type="none"/>
                      <a:tailEnd len="sm" w="sm" type="none"/>
                    </a:lnR>
                    <a:lnT cap="flat" cmpd="sng" w="12700">
                      <a:solidFill>
                        <a:srgbClr val="603C64"/>
                      </a:solidFill>
                      <a:prstDash val="solid"/>
                      <a:round/>
                      <a:headEnd len="sm" w="sm" type="none"/>
                      <a:tailEnd len="sm" w="sm" type="none"/>
                    </a:lnT>
                    <a:lnB cap="flat" cmpd="sng" w="12700">
                      <a:solidFill>
                        <a:srgbClr val="603C64"/>
                      </a:solidFill>
                      <a:prstDash val="solid"/>
                      <a:round/>
                      <a:headEnd len="sm" w="sm" type="none"/>
                      <a:tailEnd len="sm" w="sm" type="none"/>
                    </a:lnB>
                    <a:solidFill>
                      <a:srgbClr val="FFFFFF"/>
                    </a:solidFill>
                  </a:tcPr>
                </a:tc>
                <a:tc>
                  <a:txBody>
                    <a:bodyPr/>
                    <a:lstStyle/>
                    <a:p>
                      <a:pPr indent="0" lvl="0" marL="0" marR="0" rtl="0" algn="l">
                        <a:spcBef>
                          <a:spcPts val="0"/>
                        </a:spcBef>
                        <a:spcAft>
                          <a:spcPts val="0"/>
                        </a:spcAft>
                        <a:buNone/>
                      </a:pPr>
                      <a:r>
                        <a:rPr lang="en-IN" sz="1800"/>
                        <a:t>Orange</a:t>
                      </a:r>
                      <a:endParaRPr/>
                    </a:p>
                  </a:txBody>
                  <a:tcPr marT="45725" marB="45725" marR="91450" marL="91450">
                    <a:lnL cap="flat" cmpd="sng" w="12700">
                      <a:solidFill>
                        <a:srgbClr val="603C64"/>
                      </a:solidFill>
                      <a:prstDash val="solid"/>
                      <a:round/>
                      <a:headEnd len="sm" w="sm" type="none"/>
                      <a:tailEnd len="sm" w="sm" type="none"/>
                    </a:lnL>
                    <a:lnR cap="flat" cmpd="sng" w="12700">
                      <a:solidFill>
                        <a:srgbClr val="603C64"/>
                      </a:solidFill>
                      <a:prstDash val="solid"/>
                      <a:round/>
                      <a:headEnd len="sm" w="sm" type="none"/>
                      <a:tailEnd len="sm" w="sm" type="none"/>
                    </a:lnR>
                    <a:lnT cap="flat" cmpd="sng" w="12700">
                      <a:solidFill>
                        <a:srgbClr val="603C64"/>
                      </a:solidFill>
                      <a:prstDash val="solid"/>
                      <a:round/>
                      <a:headEnd len="sm" w="sm" type="none"/>
                      <a:tailEnd len="sm" w="sm" type="none"/>
                    </a:lnT>
                    <a:lnB cap="flat" cmpd="sng" w="12700">
                      <a:solidFill>
                        <a:srgbClr val="603C64"/>
                      </a:solidFill>
                      <a:prstDash val="solid"/>
                      <a:round/>
                      <a:headEnd len="sm" w="sm" type="none"/>
                      <a:tailEnd len="sm" w="sm" type="none"/>
                    </a:lnB>
                    <a:solidFill>
                      <a:srgbClr val="FFFFFF"/>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16"/>
          <p:cNvSpPr txBox="1"/>
          <p:nvPr>
            <p:ph idx="1" type="body"/>
          </p:nvPr>
        </p:nvSpPr>
        <p:spPr>
          <a:xfrm>
            <a:off x="179550" y="687250"/>
            <a:ext cx="8784900" cy="57270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2280"/>
              <a:buNone/>
            </a:pPr>
            <a:r>
              <a:t/>
            </a:r>
            <a:endParaRPr sz="1800">
              <a:latin typeface="Arial"/>
              <a:ea typeface="Arial"/>
              <a:cs typeface="Arial"/>
              <a:sym typeface="Arial"/>
            </a:endParaRPr>
          </a:p>
          <a:p>
            <a:pPr indent="0" lvl="0" marL="0" rtl="0" algn="l">
              <a:spcBef>
                <a:spcPts val="480"/>
              </a:spcBef>
              <a:spcAft>
                <a:spcPts val="0"/>
              </a:spcAft>
              <a:buSzPts val="2280"/>
              <a:buNone/>
            </a:pPr>
            <a:r>
              <a:rPr b="1" lang="en-IN" sz="1800">
                <a:latin typeface="Arial"/>
                <a:ea typeface="Arial"/>
                <a:cs typeface="Arial"/>
                <a:sym typeface="Arial"/>
              </a:rPr>
              <a:t>Exploratory Data Analysis</a:t>
            </a:r>
            <a:endParaRPr b="1" sz="1800">
              <a:latin typeface="Arial"/>
              <a:ea typeface="Arial"/>
              <a:cs typeface="Arial"/>
              <a:sym typeface="Arial"/>
            </a:endParaRPr>
          </a:p>
          <a:p>
            <a:pPr indent="0" lvl="0" marL="0" rtl="0" algn="l">
              <a:spcBef>
                <a:spcPts val="480"/>
              </a:spcBef>
              <a:spcAft>
                <a:spcPts val="0"/>
              </a:spcAft>
              <a:buSzPts val="2280"/>
              <a:buNone/>
            </a:pPr>
            <a:r>
              <a:t/>
            </a:r>
            <a:endParaRPr sz="1800">
              <a:latin typeface="Arial"/>
              <a:ea typeface="Arial"/>
              <a:cs typeface="Arial"/>
              <a:sym typeface="Arial"/>
            </a:endParaRPr>
          </a:p>
          <a:p>
            <a:pPr indent="-280035" lvl="0" marL="274320" rtl="0" algn="l">
              <a:lnSpc>
                <a:spcPct val="115000"/>
              </a:lnSpc>
              <a:spcBef>
                <a:spcPts val="1200"/>
              </a:spcBef>
              <a:spcAft>
                <a:spcPts val="0"/>
              </a:spcAft>
              <a:buClr>
                <a:schemeClr val="dk1"/>
              </a:buClr>
              <a:buSzPts val="1800"/>
              <a:buFont typeface="Arial"/>
              <a:buChar char="❖"/>
            </a:pPr>
            <a:r>
              <a:rPr b="1" lang="en-IN" sz="1800">
                <a:latin typeface="Arial"/>
                <a:ea typeface="Arial"/>
                <a:cs typeface="Arial"/>
                <a:sym typeface="Arial"/>
              </a:rPr>
              <a:t>Data Overview</a:t>
            </a:r>
            <a:endParaRPr b="1" sz="1800">
              <a:latin typeface="Arial"/>
              <a:ea typeface="Arial"/>
              <a:cs typeface="Arial"/>
              <a:sym typeface="Arial"/>
            </a:endParaRPr>
          </a:p>
          <a:p>
            <a:pPr indent="-264033" lvl="1" marL="640080" rtl="0" algn="l">
              <a:lnSpc>
                <a:spcPct val="115000"/>
              </a:lnSpc>
              <a:spcBef>
                <a:spcPts val="0"/>
              </a:spcBef>
              <a:spcAft>
                <a:spcPts val="0"/>
              </a:spcAft>
              <a:buClr>
                <a:schemeClr val="dk1"/>
              </a:buClr>
              <a:buSzPts val="1800"/>
              <a:buFont typeface="Arial"/>
              <a:buChar char="➢"/>
            </a:pPr>
            <a:r>
              <a:rPr lang="en-IN" sz="1800">
                <a:latin typeface="Arial"/>
                <a:ea typeface="Arial"/>
                <a:cs typeface="Arial"/>
                <a:sym typeface="Arial"/>
              </a:rPr>
              <a:t>Understand the </a:t>
            </a:r>
            <a:r>
              <a:rPr lang="en-IN" sz="1800">
                <a:latin typeface="Arial"/>
                <a:ea typeface="Arial"/>
                <a:cs typeface="Arial"/>
                <a:sym typeface="Arial"/>
              </a:rPr>
              <a:t>dataset</a:t>
            </a:r>
            <a:r>
              <a:rPr lang="en-IN" sz="1800">
                <a:latin typeface="Arial"/>
                <a:ea typeface="Arial"/>
                <a:cs typeface="Arial"/>
                <a:sym typeface="Arial"/>
              </a:rPr>
              <a:t> size (rows, columns).</a:t>
            </a:r>
            <a:endParaRPr sz="1800">
              <a:latin typeface="Arial"/>
              <a:ea typeface="Arial"/>
              <a:cs typeface="Arial"/>
              <a:sym typeface="Arial"/>
            </a:endParaRPr>
          </a:p>
          <a:p>
            <a:pPr indent="-264033" lvl="1" marL="640080" rtl="0" algn="l">
              <a:lnSpc>
                <a:spcPct val="115000"/>
              </a:lnSpc>
              <a:spcBef>
                <a:spcPts val="0"/>
              </a:spcBef>
              <a:spcAft>
                <a:spcPts val="0"/>
              </a:spcAft>
              <a:buClr>
                <a:schemeClr val="dk1"/>
              </a:buClr>
              <a:buSzPts val="1800"/>
              <a:buFont typeface="Arial"/>
              <a:buChar char="➢"/>
            </a:pPr>
            <a:r>
              <a:rPr lang="en-IN" sz="1800">
                <a:latin typeface="Arial"/>
                <a:ea typeface="Arial"/>
                <a:cs typeface="Arial"/>
                <a:sym typeface="Arial"/>
              </a:rPr>
              <a:t>Check the data types of each column.</a:t>
            </a:r>
            <a:endParaRPr sz="1800">
              <a:latin typeface="Arial"/>
              <a:ea typeface="Arial"/>
              <a:cs typeface="Arial"/>
              <a:sym typeface="Arial"/>
            </a:endParaRPr>
          </a:p>
          <a:p>
            <a:pPr indent="-264033" lvl="1" marL="640080" rtl="0" algn="l">
              <a:lnSpc>
                <a:spcPct val="115000"/>
              </a:lnSpc>
              <a:spcBef>
                <a:spcPts val="0"/>
              </a:spcBef>
              <a:spcAft>
                <a:spcPts val="0"/>
              </a:spcAft>
              <a:buClr>
                <a:schemeClr val="dk1"/>
              </a:buClr>
              <a:buSzPts val="1800"/>
              <a:buFont typeface="Arial"/>
              <a:buChar char="➢"/>
            </a:pPr>
            <a:r>
              <a:rPr lang="en-IN" sz="1800">
                <a:latin typeface="Arial"/>
                <a:ea typeface="Arial"/>
                <a:cs typeface="Arial"/>
                <a:sym typeface="Arial"/>
              </a:rPr>
              <a:t>Look at the first few rows using </a:t>
            </a:r>
            <a:r>
              <a:rPr lang="en-IN" sz="1800">
                <a:solidFill>
                  <a:srgbClr val="188038"/>
                </a:solidFill>
                <a:latin typeface="Arial"/>
                <a:ea typeface="Arial"/>
                <a:cs typeface="Arial"/>
                <a:sym typeface="Arial"/>
              </a:rPr>
              <a:t>head()</a:t>
            </a:r>
            <a:endParaRPr sz="1800">
              <a:latin typeface="Arial"/>
              <a:ea typeface="Arial"/>
              <a:cs typeface="Arial"/>
              <a:sym typeface="Arial"/>
            </a:endParaRPr>
          </a:p>
          <a:p>
            <a:pPr indent="-280035" lvl="0" marL="274320" rtl="0" algn="l">
              <a:lnSpc>
                <a:spcPct val="115000"/>
              </a:lnSpc>
              <a:spcBef>
                <a:spcPts val="0"/>
              </a:spcBef>
              <a:spcAft>
                <a:spcPts val="0"/>
              </a:spcAft>
              <a:buClr>
                <a:schemeClr val="dk1"/>
              </a:buClr>
              <a:buSzPts val="1800"/>
              <a:buFont typeface="Arial"/>
              <a:buChar char="❖"/>
            </a:pPr>
            <a:r>
              <a:rPr b="1" lang="en-IN" sz="1800">
                <a:latin typeface="Arial"/>
                <a:ea typeface="Arial"/>
                <a:cs typeface="Arial"/>
                <a:sym typeface="Arial"/>
              </a:rPr>
              <a:t>Descriptive Statistics</a:t>
            </a:r>
            <a:endParaRPr b="1" sz="1800">
              <a:latin typeface="Arial"/>
              <a:ea typeface="Arial"/>
              <a:cs typeface="Arial"/>
              <a:sym typeface="Arial"/>
            </a:endParaRPr>
          </a:p>
          <a:p>
            <a:pPr indent="-264033" lvl="1" marL="640080" rtl="0" algn="l">
              <a:lnSpc>
                <a:spcPct val="115000"/>
              </a:lnSpc>
              <a:spcBef>
                <a:spcPts val="0"/>
              </a:spcBef>
              <a:spcAft>
                <a:spcPts val="0"/>
              </a:spcAft>
              <a:buClr>
                <a:schemeClr val="dk1"/>
              </a:buClr>
              <a:buSzPts val="1800"/>
              <a:buFont typeface="Arial"/>
              <a:buChar char="➢"/>
            </a:pPr>
            <a:r>
              <a:rPr lang="en-IN" sz="1800">
                <a:latin typeface="Arial"/>
                <a:ea typeface="Arial"/>
                <a:cs typeface="Arial"/>
                <a:sym typeface="Arial"/>
              </a:rPr>
              <a:t>Compute summary statistics like mean, median, standard deviation, and percentiles.</a:t>
            </a:r>
            <a:endParaRPr sz="1800">
              <a:latin typeface="Arial"/>
              <a:ea typeface="Arial"/>
              <a:cs typeface="Arial"/>
              <a:sym typeface="Arial"/>
            </a:endParaRPr>
          </a:p>
          <a:p>
            <a:pPr indent="-264033" lvl="1" marL="640080" rtl="0" algn="l">
              <a:lnSpc>
                <a:spcPct val="115000"/>
              </a:lnSpc>
              <a:spcBef>
                <a:spcPts val="0"/>
              </a:spcBef>
              <a:spcAft>
                <a:spcPts val="0"/>
              </a:spcAft>
              <a:buClr>
                <a:schemeClr val="dk1"/>
              </a:buClr>
              <a:buSzPts val="1800"/>
              <a:buFont typeface="Arial"/>
              <a:buChar char="➢"/>
            </a:pPr>
            <a:r>
              <a:rPr lang="en-IN" sz="1800">
                <a:latin typeface="Arial"/>
                <a:ea typeface="Arial"/>
                <a:cs typeface="Arial"/>
                <a:sym typeface="Arial"/>
              </a:rPr>
              <a:t>Example </a:t>
            </a:r>
            <a:r>
              <a:rPr lang="en-IN" sz="1800">
                <a:solidFill>
                  <a:srgbClr val="188038"/>
                </a:solidFill>
                <a:latin typeface="Arial"/>
                <a:ea typeface="Arial"/>
                <a:cs typeface="Arial"/>
                <a:sym typeface="Arial"/>
              </a:rPr>
              <a:t>data.describe()</a:t>
            </a:r>
            <a:endParaRPr sz="1800">
              <a:solidFill>
                <a:srgbClr val="188038"/>
              </a:solidFill>
              <a:latin typeface="Arial"/>
              <a:ea typeface="Arial"/>
              <a:cs typeface="Arial"/>
              <a:sym typeface="Arial"/>
            </a:endParaRPr>
          </a:p>
          <a:p>
            <a:pPr indent="-280035" lvl="0" marL="274320" rtl="0" algn="l">
              <a:lnSpc>
                <a:spcPct val="115000"/>
              </a:lnSpc>
              <a:spcBef>
                <a:spcPts val="0"/>
              </a:spcBef>
              <a:spcAft>
                <a:spcPts val="0"/>
              </a:spcAft>
              <a:buClr>
                <a:schemeClr val="dk1"/>
              </a:buClr>
              <a:buSzPts val="1800"/>
              <a:buFont typeface="Arial"/>
              <a:buChar char="❖"/>
            </a:pPr>
            <a:r>
              <a:rPr b="1" lang="en-IN" sz="1800">
                <a:latin typeface="Arial"/>
                <a:ea typeface="Arial"/>
                <a:cs typeface="Arial"/>
                <a:sym typeface="Arial"/>
              </a:rPr>
              <a:t>Data Visualization</a:t>
            </a:r>
            <a:endParaRPr b="1" sz="1800">
              <a:latin typeface="Arial"/>
              <a:ea typeface="Arial"/>
              <a:cs typeface="Arial"/>
              <a:sym typeface="Arial"/>
            </a:endParaRPr>
          </a:p>
          <a:p>
            <a:pPr indent="-264033" lvl="1" marL="640080" rtl="0" algn="l">
              <a:lnSpc>
                <a:spcPct val="115000"/>
              </a:lnSpc>
              <a:spcBef>
                <a:spcPts val="0"/>
              </a:spcBef>
              <a:spcAft>
                <a:spcPts val="0"/>
              </a:spcAft>
              <a:buClr>
                <a:schemeClr val="dk1"/>
              </a:buClr>
              <a:buSzPts val="1800"/>
              <a:buFont typeface="Arial"/>
              <a:buChar char="➢"/>
            </a:pPr>
            <a:r>
              <a:rPr lang="en-IN" sz="1800">
                <a:latin typeface="Arial"/>
                <a:ea typeface="Arial"/>
                <a:cs typeface="Arial"/>
                <a:sym typeface="Arial"/>
              </a:rPr>
              <a:t>Visualizing the data helps identify trends, patterns, and outliers.</a:t>
            </a:r>
            <a:endParaRPr sz="1800">
              <a:latin typeface="Arial"/>
              <a:ea typeface="Arial"/>
              <a:cs typeface="Arial"/>
              <a:sym typeface="Arial"/>
            </a:endParaRPr>
          </a:p>
          <a:p>
            <a:pPr indent="-281178" lvl="2" marL="914400" rtl="0" algn="l">
              <a:lnSpc>
                <a:spcPct val="115000"/>
              </a:lnSpc>
              <a:spcBef>
                <a:spcPts val="0"/>
              </a:spcBef>
              <a:spcAft>
                <a:spcPts val="0"/>
              </a:spcAft>
              <a:buClr>
                <a:schemeClr val="dk1"/>
              </a:buClr>
              <a:buSzPts val="1800"/>
              <a:buFont typeface="Arial"/>
              <a:buChar char="■"/>
            </a:pPr>
            <a:r>
              <a:rPr b="1" lang="en-IN" sz="1800">
                <a:latin typeface="Arial"/>
                <a:ea typeface="Arial"/>
                <a:cs typeface="Arial"/>
                <a:sym typeface="Arial"/>
              </a:rPr>
              <a:t>Histograms</a:t>
            </a:r>
            <a:r>
              <a:rPr lang="en-IN" sz="1800">
                <a:latin typeface="Arial"/>
                <a:ea typeface="Arial"/>
                <a:cs typeface="Arial"/>
                <a:sym typeface="Arial"/>
              </a:rPr>
              <a:t>: For distributions of numerical data.</a:t>
            </a:r>
            <a:endParaRPr sz="1800">
              <a:latin typeface="Arial"/>
              <a:ea typeface="Arial"/>
              <a:cs typeface="Arial"/>
              <a:sym typeface="Arial"/>
            </a:endParaRPr>
          </a:p>
          <a:p>
            <a:pPr indent="-281178" lvl="2" marL="914400" rtl="0" algn="l">
              <a:lnSpc>
                <a:spcPct val="115000"/>
              </a:lnSpc>
              <a:spcBef>
                <a:spcPts val="0"/>
              </a:spcBef>
              <a:spcAft>
                <a:spcPts val="0"/>
              </a:spcAft>
              <a:buClr>
                <a:schemeClr val="dk1"/>
              </a:buClr>
              <a:buSzPts val="1800"/>
              <a:buFont typeface="Arial"/>
              <a:buChar char="■"/>
            </a:pPr>
            <a:r>
              <a:rPr b="1" lang="en-IN" sz="1800">
                <a:latin typeface="Arial"/>
                <a:ea typeface="Arial"/>
                <a:cs typeface="Arial"/>
                <a:sym typeface="Arial"/>
              </a:rPr>
              <a:t>Box Plots</a:t>
            </a:r>
            <a:r>
              <a:rPr lang="en-IN" sz="1800">
                <a:latin typeface="Arial"/>
                <a:ea typeface="Arial"/>
                <a:cs typeface="Arial"/>
                <a:sym typeface="Arial"/>
              </a:rPr>
              <a:t>: To detect outliers.</a:t>
            </a:r>
            <a:endParaRPr sz="1800">
              <a:latin typeface="Arial"/>
              <a:ea typeface="Arial"/>
              <a:cs typeface="Arial"/>
              <a:sym typeface="Arial"/>
            </a:endParaRPr>
          </a:p>
          <a:p>
            <a:pPr indent="-281178" lvl="2" marL="914400" rtl="0" algn="l">
              <a:lnSpc>
                <a:spcPct val="115000"/>
              </a:lnSpc>
              <a:spcBef>
                <a:spcPts val="0"/>
              </a:spcBef>
              <a:spcAft>
                <a:spcPts val="0"/>
              </a:spcAft>
              <a:buClr>
                <a:schemeClr val="dk1"/>
              </a:buClr>
              <a:buSzPts val="1800"/>
              <a:buFont typeface="Arial"/>
              <a:buChar char="■"/>
            </a:pPr>
            <a:r>
              <a:rPr b="1" lang="en-IN" sz="1800">
                <a:latin typeface="Arial"/>
                <a:ea typeface="Arial"/>
                <a:cs typeface="Arial"/>
                <a:sym typeface="Arial"/>
              </a:rPr>
              <a:t>Scatter plots</a:t>
            </a:r>
            <a:r>
              <a:rPr lang="en-IN" sz="1800">
                <a:latin typeface="Arial"/>
                <a:ea typeface="Arial"/>
                <a:cs typeface="Arial"/>
                <a:sym typeface="Arial"/>
              </a:rPr>
              <a:t>: To analyze relationships between two variables.</a:t>
            </a:r>
            <a:endParaRPr sz="1800">
              <a:latin typeface="Arial"/>
              <a:ea typeface="Arial"/>
              <a:cs typeface="Arial"/>
              <a:sym typeface="Arial"/>
            </a:endParaRPr>
          </a:p>
          <a:p>
            <a:pPr indent="-281178" lvl="2" marL="914400" rtl="0" algn="l">
              <a:lnSpc>
                <a:spcPct val="115000"/>
              </a:lnSpc>
              <a:spcBef>
                <a:spcPts val="0"/>
              </a:spcBef>
              <a:spcAft>
                <a:spcPts val="0"/>
              </a:spcAft>
              <a:buClr>
                <a:schemeClr val="dk1"/>
              </a:buClr>
              <a:buSzPts val="1800"/>
              <a:buFont typeface="Arial"/>
              <a:buChar char="■"/>
            </a:pPr>
            <a:r>
              <a:rPr b="1" lang="en-IN" sz="1800">
                <a:latin typeface="Arial"/>
                <a:ea typeface="Arial"/>
                <a:cs typeface="Arial"/>
                <a:sym typeface="Arial"/>
              </a:rPr>
              <a:t>Heatmaps</a:t>
            </a:r>
            <a:r>
              <a:rPr lang="en-IN" sz="1800">
                <a:latin typeface="Arial"/>
                <a:ea typeface="Arial"/>
                <a:cs typeface="Arial"/>
                <a:sym typeface="Arial"/>
              </a:rPr>
              <a:t>: For correlation between features.</a:t>
            </a:r>
            <a:endParaRPr sz="1800">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g32f8587d3e0_0_1"/>
          <p:cNvSpPr txBox="1"/>
          <p:nvPr>
            <p:ph idx="1" type="body"/>
          </p:nvPr>
        </p:nvSpPr>
        <p:spPr>
          <a:xfrm>
            <a:off x="457200" y="1209199"/>
            <a:ext cx="8229600" cy="5115300"/>
          </a:xfrm>
          <a:prstGeom prst="rect">
            <a:avLst/>
          </a:prstGeom>
        </p:spPr>
        <p:txBody>
          <a:bodyPr anchorCtr="0" anchor="t" bIns="45700" lIns="91425" spcFirstLastPara="1" rIns="91425" wrap="square" tIns="45700">
            <a:normAutofit/>
          </a:bodyPr>
          <a:lstStyle/>
          <a:p>
            <a:pPr indent="-273685" lvl="0" marL="274320" rtl="0" algn="l">
              <a:lnSpc>
                <a:spcPct val="115000"/>
              </a:lnSpc>
              <a:spcBef>
                <a:spcPts val="1200"/>
              </a:spcBef>
              <a:spcAft>
                <a:spcPts val="0"/>
              </a:spcAft>
              <a:buClr>
                <a:schemeClr val="dk1"/>
              </a:buClr>
              <a:buSzPts val="1700"/>
              <a:buFont typeface="Times New Roman"/>
              <a:buChar char="❖"/>
            </a:pPr>
            <a:r>
              <a:rPr b="1" lang="en-IN" sz="1700">
                <a:latin typeface="Times New Roman"/>
                <a:ea typeface="Times New Roman"/>
                <a:cs typeface="Times New Roman"/>
                <a:sym typeface="Times New Roman"/>
              </a:rPr>
              <a:t>Missing Values</a:t>
            </a:r>
            <a:endParaRPr b="1" sz="1700">
              <a:latin typeface="Times New Roman"/>
              <a:ea typeface="Times New Roman"/>
              <a:cs typeface="Times New Roman"/>
              <a:sym typeface="Times New Roman"/>
            </a:endParaRPr>
          </a:p>
          <a:p>
            <a:pPr indent="-257683" lvl="1" marL="640080" rtl="0" algn="l">
              <a:lnSpc>
                <a:spcPct val="115000"/>
              </a:lnSpc>
              <a:spcBef>
                <a:spcPts val="0"/>
              </a:spcBef>
              <a:spcAft>
                <a:spcPts val="0"/>
              </a:spcAft>
              <a:buClr>
                <a:schemeClr val="dk1"/>
              </a:buClr>
              <a:buSzPts val="1700"/>
              <a:buFont typeface="Times New Roman"/>
              <a:buChar char="➢"/>
            </a:pPr>
            <a:r>
              <a:rPr lang="en-IN" sz="1700">
                <a:latin typeface="Times New Roman"/>
                <a:ea typeface="Times New Roman"/>
                <a:cs typeface="Times New Roman"/>
                <a:sym typeface="Times New Roman"/>
              </a:rPr>
              <a:t>Identify and handle missing data, either by:</a:t>
            </a:r>
            <a:endParaRPr sz="1700">
              <a:latin typeface="Times New Roman"/>
              <a:ea typeface="Times New Roman"/>
              <a:cs typeface="Times New Roman"/>
              <a:sym typeface="Times New Roman"/>
            </a:endParaRPr>
          </a:p>
          <a:p>
            <a:pPr indent="-274828" lvl="2" marL="914400" rtl="0" algn="l">
              <a:lnSpc>
                <a:spcPct val="115000"/>
              </a:lnSpc>
              <a:spcBef>
                <a:spcPts val="0"/>
              </a:spcBef>
              <a:spcAft>
                <a:spcPts val="0"/>
              </a:spcAft>
              <a:buClr>
                <a:schemeClr val="dk1"/>
              </a:buClr>
              <a:buSzPts val="1700"/>
              <a:buFont typeface="Times New Roman"/>
              <a:buChar char="■"/>
            </a:pPr>
            <a:r>
              <a:rPr lang="en-IN" sz="1700">
                <a:latin typeface="Times New Roman"/>
                <a:ea typeface="Times New Roman"/>
                <a:cs typeface="Times New Roman"/>
                <a:sym typeface="Times New Roman"/>
              </a:rPr>
              <a:t>Imputation (e.g., filling with mean/median/mode).</a:t>
            </a:r>
            <a:endParaRPr sz="1700">
              <a:latin typeface="Times New Roman"/>
              <a:ea typeface="Times New Roman"/>
              <a:cs typeface="Times New Roman"/>
              <a:sym typeface="Times New Roman"/>
            </a:endParaRPr>
          </a:p>
          <a:p>
            <a:pPr indent="-274828" lvl="2" marL="914400" rtl="0" algn="l">
              <a:lnSpc>
                <a:spcPct val="115000"/>
              </a:lnSpc>
              <a:spcBef>
                <a:spcPts val="0"/>
              </a:spcBef>
              <a:spcAft>
                <a:spcPts val="0"/>
              </a:spcAft>
              <a:buClr>
                <a:schemeClr val="dk1"/>
              </a:buClr>
              <a:buSzPts val="1700"/>
              <a:buFont typeface="Times New Roman"/>
              <a:buChar char="■"/>
            </a:pPr>
            <a:r>
              <a:rPr lang="en-IN" sz="1700">
                <a:latin typeface="Times New Roman"/>
                <a:ea typeface="Times New Roman"/>
                <a:cs typeface="Times New Roman"/>
                <a:sym typeface="Times New Roman"/>
              </a:rPr>
              <a:t>Removing rows/columns with too many missing values.</a:t>
            </a:r>
            <a:endParaRPr sz="1700">
              <a:latin typeface="Times New Roman"/>
              <a:ea typeface="Times New Roman"/>
              <a:cs typeface="Times New Roman"/>
              <a:sym typeface="Times New Roman"/>
            </a:endParaRPr>
          </a:p>
          <a:p>
            <a:pPr indent="-273685" lvl="0" marL="274320" rtl="0" algn="l">
              <a:lnSpc>
                <a:spcPct val="115000"/>
              </a:lnSpc>
              <a:spcBef>
                <a:spcPts val="0"/>
              </a:spcBef>
              <a:spcAft>
                <a:spcPts val="0"/>
              </a:spcAft>
              <a:buClr>
                <a:schemeClr val="dk1"/>
              </a:buClr>
              <a:buSzPts val="1700"/>
              <a:buFont typeface="Times New Roman"/>
              <a:buChar char="❖"/>
            </a:pPr>
            <a:r>
              <a:rPr b="1" lang="en-IN" sz="1700">
                <a:latin typeface="Times New Roman"/>
                <a:ea typeface="Times New Roman"/>
                <a:cs typeface="Times New Roman"/>
                <a:sym typeface="Times New Roman"/>
              </a:rPr>
              <a:t>Outlier Detection</a:t>
            </a:r>
            <a:endParaRPr b="1" sz="1700">
              <a:latin typeface="Times New Roman"/>
              <a:ea typeface="Times New Roman"/>
              <a:cs typeface="Times New Roman"/>
              <a:sym typeface="Times New Roman"/>
            </a:endParaRPr>
          </a:p>
          <a:p>
            <a:pPr indent="-257683" lvl="1" marL="640080" rtl="0" algn="l">
              <a:lnSpc>
                <a:spcPct val="115000"/>
              </a:lnSpc>
              <a:spcBef>
                <a:spcPts val="0"/>
              </a:spcBef>
              <a:spcAft>
                <a:spcPts val="0"/>
              </a:spcAft>
              <a:buClr>
                <a:schemeClr val="dk1"/>
              </a:buClr>
              <a:buSzPts val="1700"/>
              <a:buFont typeface="Times New Roman"/>
              <a:buChar char="➢"/>
            </a:pPr>
            <a:r>
              <a:rPr lang="en-IN" sz="1700">
                <a:latin typeface="Times New Roman"/>
                <a:ea typeface="Times New Roman"/>
                <a:cs typeface="Times New Roman"/>
                <a:sym typeface="Times New Roman"/>
              </a:rPr>
              <a:t>Use box plots or statistical methods (e.g., Z-score, IQR) to identify and handle outliers.</a:t>
            </a:r>
            <a:endParaRPr sz="1700">
              <a:latin typeface="Times New Roman"/>
              <a:ea typeface="Times New Roman"/>
              <a:cs typeface="Times New Roman"/>
              <a:sym typeface="Times New Roman"/>
            </a:endParaRPr>
          </a:p>
          <a:p>
            <a:pPr indent="-273685" lvl="0" marL="274320" rtl="0" algn="l">
              <a:lnSpc>
                <a:spcPct val="115000"/>
              </a:lnSpc>
              <a:spcBef>
                <a:spcPts val="0"/>
              </a:spcBef>
              <a:spcAft>
                <a:spcPts val="0"/>
              </a:spcAft>
              <a:buClr>
                <a:schemeClr val="dk1"/>
              </a:buClr>
              <a:buSzPts val="1700"/>
              <a:buFont typeface="Times New Roman"/>
              <a:buChar char="❖"/>
            </a:pPr>
            <a:r>
              <a:rPr b="1" lang="en-IN" sz="1700">
                <a:latin typeface="Times New Roman"/>
                <a:ea typeface="Times New Roman"/>
                <a:cs typeface="Times New Roman"/>
                <a:sym typeface="Times New Roman"/>
              </a:rPr>
              <a:t>Feature Relationships</a:t>
            </a:r>
            <a:endParaRPr b="1" sz="1700">
              <a:latin typeface="Times New Roman"/>
              <a:ea typeface="Times New Roman"/>
              <a:cs typeface="Times New Roman"/>
              <a:sym typeface="Times New Roman"/>
            </a:endParaRPr>
          </a:p>
          <a:p>
            <a:pPr indent="-257683" lvl="1" marL="640080" rtl="0" algn="l">
              <a:lnSpc>
                <a:spcPct val="115000"/>
              </a:lnSpc>
              <a:spcBef>
                <a:spcPts val="0"/>
              </a:spcBef>
              <a:spcAft>
                <a:spcPts val="0"/>
              </a:spcAft>
              <a:buClr>
                <a:schemeClr val="dk1"/>
              </a:buClr>
              <a:buSzPts val="1700"/>
              <a:buFont typeface="Times New Roman"/>
              <a:buChar char="➢"/>
            </a:pPr>
            <a:r>
              <a:rPr lang="en-IN" sz="1700">
                <a:latin typeface="Times New Roman"/>
                <a:ea typeface="Times New Roman"/>
                <a:cs typeface="Times New Roman"/>
                <a:sym typeface="Times New Roman"/>
              </a:rPr>
              <a:t>Use correlation analysis to find relationships between variables.</a:t>
            </a:r>
            <a:endParaRPr sz="1700">
              <a:latin typeface="Times New Roman"/>
              <a:ea typeface="Times New Roman"/>
              <a:cs typeface="Times New Roman"/>
              <a:sym typeface="Times New Roman"/>
            </a:endParaRPr>
          </a:p>
          <a:p>
            <a:pPr indent="-257683" lvl="1" marL="640080" rtl="0" algn="l">
              <a:lnSpc>
                <a:spcPct val="115000"/>
              </a:lnSpc>
              <a:spcBef>
                <a:spcPts val="0"/>
              </a:spcBef>
              <a:spcAft>
                <a:spcPts val="0"/>
              </a:spcAft>
              <a:buClr>
                <a:schemeClr val="dk1"/>
              </a:buClr>
              <a:buSzPts val="1700"/>
              <a:buFont typeface="Times New Roman"/>
              <a:buChar char="➢"/>
            </a:pPr>
            <a:r>
              <a:rPr lang="en-IN" sz="1700">
                <a:latin typeface="Times New Roman"/>
                <a:ea typeface="Times New Roman"/>
                <a:cs typeface="Times New Roman"/>
                <a:sym typeface="Times New Roman"/>
              </a:rPr>
              <a:t>Explore categorical vs. numerical relationships using group statistics or count plots.</a:t>
            </a:r>
            <a:endParaRPr sz="1700">
              <a:latin typeface="Times New Roman"/>
              <a:ea typeface="Times New Roman"/>
              <a:cs typeface="Times New Roman"/>
              <a:sym typeface="Times New Roman"/>
            </a:endParaRPr>
          </a:p>
          <a:p>
            <a:pPr indent="-273685" lvl="0" marL="274320" rtl="0" algn="l">
              <a:lnSpc>
                <a:spcPct val="115000"/>
              </a:lnSpc>
              <a:spcBef>
                <a:spcPts val="0"/>
              </a:spcBef>
              <a:spcAft>
                <a:spcPts val="0"/>
              </a:spcAft>
              <a:buClr>
                <a:schemeClr val="dk1"/>
              </a:buClr>
              <a:buSzPts val="1700"/>
              <a:buFont typeface="Times New Roman"/>
              <a:buChar char="❖"/>
            </a:pPr>
            <a:r>
              <a:rPr b="1" lang="en-IN" sz="1700">
                <a:latin typeface="Times New Roman"/>
                <a:ea typeface="Times New Roman"/>
                <a:cs typeface="Times New Roman"/>
                <a:sym typeface="Times New Roman"/>
              </a:rPr>
              <a:t>Data Distribution</a:t>
            </a:r>
            <a:endParaRPr b="1" sz="1700">
              <a:latin typeface="Times New Roman"/>
              <a:ea typeface="Times New Roman"/>
              <a:cs typeface="Times New Roman"/>
              <a:sym typeface="Times New Roman"/>
            </a:endParaRPr>
          </a:p>
          <a:p>
            <a:pPr indent="-257683" lvl="1" marL="640080" rtl="0" algn="l">
              <a:lnSpc>
                <a:spcPct val="115000"/>
              </a:lnSpc>
              <a:spcBef>
                <a:spcPts val="0"/>
              </a:spcBef>
              <a:spcAft>
                <a:spcPts val="0"/>
              </a:spcAft>
              <a:buClr>
                <a:schemeClr val="dk1"/>
              </a:buClr>
              <a:buSzPts val="1700"/>
              <a:buFont typeface="Times New Roman"/>
              <a:buChar char="➢"/>
            </a:pPr>
            <a:r>
              <a:rPr lang="en-IN" sz="1700">
                <a:latin typeface="Times New Roman"/>
                <a:ea typeface="Times New Roman"/>
                <a:cs typeface="Times New Roman"/>
                <a:sym typeface="Times New Roman"/>
              </a:rPr>
              <a:t>Check for skewness and normality in data distributions.</a:t>
            </a:r>
            <a:endParaRPr sz="1700">
              <a:latin typeface="Times New Roman"/>
              <a:ea typeface="Times New Roman"/>
              <a:cs typeface="Times New Roman"/>
              <a:sym typeface="Times New Roman"/>
            </a:endParaRPr>
          </a:p>
          <a:p>
            <a:pPr indent="-257683" lvl="1" marL="640080" rtl="0" algn="l">
              <a:lnSpc>
                <a:spcPct val="115000"/>
              </a:lnSpc>
              <a:spcBef>
                <a:spcPts val="0"/>
              </a:spcBef>
              <a:spcAft>
                <a:spcPts val="0"/>
              </a:spcAft>
              <a:buClr>
                <a:schemeClr val="dk1"/>
              </a:buClr>
              <a:buSzPts val="1700"/>
              <a:buFont typeface="Times New Roman"/>
              <a:buChar char="➢"/>
            </a:pPr>
            <a:r>
              <a:rPr lang="en-IN" sz="1700">
                <a:latin typeface="Times New Roman"/>
                <a:ea typeface="Times New Roman"/>
                <a:cs typeface="Times New Roman"/>
                <a:sym typeface="Times New Roman"/>
              </a:rPr>
              <a:t>Transformations like logarithmic scaling may help normalize skewed data.</a:t>
            </a:r>
            <a:endParaRPr sz="30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14"/>
          <p:cNvSpPr txBox="1"/>
          <p:nvPr>
            <p:ph idx="1" type="body"/>
          </p:nvPr>
        </p:nvSpPr>
        <p:spPr>
          <a:xfrm>
            <a:off x="385212" y="925655"/>
            <a:ext cx="8373600" cy="6192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2280"/>
              <a:buNone/>
            </a:pPr>
            <a:r>
              <a:rPr b="1" lang="en-IN" sz="2400">
                <a:latin typeface="Times New Roman"/>
                <a:ea typeface="Times New Roman"/>
                <a:cs typeface="Times New Roman"/>
                <a:sym typeface="Times New Roman"/>
              </a:rPr>
              <a:t>Data Preparation</a:t>
            </a:r>
            <a:endParaRPr b="1"/>
          </a:p>
          <a:p>
            <a:pPr indent="0" lvl="0" marL="0" rtl="0" algn="just">
              <a:lnSpc>
                <a:spcPct val="150000"/>
              </a:lnSpc>
              <a:spcBef>
                <a:spcPts val="480"/>
              </a:spcBef>
              <a:spcAft>
                <a:spcPts val="0"/>
              </a:spcAft>
              <a:buSzPts val="2280"/>
              <a:buNone/>
            </a:pPr>
            <a:r>
              <a:rPr lang="en-IN" sz="2400"/>
              <a:t>	</a:t>
            </a:r>
            <a:r>
              <a:rPr lang="en-IN" sz="2000">
                <a:latin typeface="Times New Roman"/>
                <a:ea typeface="Times New Roman"/>
                <a:cs typeface="Times New Roman"/>
                <a:sym typeface="Times New Roman"/>
              </a:rPr>
              <a:t>Once we have gathered the data for the two features, our next step would be to prepare data for further steps. A key focus of this stage is to recognize and minimize any potential biases in our data sets for the 2 features. First, we would randomize the order of our data for the 2 fruits.</a:t>
            </a:r>
            <a:endParaRPr/>
          </a:p>
          <a:p>
            <a:pPr indent="0" lvl="0" marL="0" rtl="0" algn="just">
              <a:lnSpc>
                <a:spcPct val="150000"/>
              </a:lnSpc>
              <a:spcBef>
                <a:spcPts val="400"/>
              </a:spcBef>
              <a:spcAft>
                <a:spcPts val="0"/>
              </a:spcAft>
              <a:buSzPts val="1900"/>
              <a:buNone/>
            </a:pPr>
            <a:r>
              <a:rPr lang="en-IN" sz="2000">
                <a:latin typeface="Times New Roman"/>
                <a:ea typeface="Times New Roman"/>
                <a:cs typeface="Times New Roman"/>
                <a:sym typeface="Times New Roman"/>
              </a:rPr>
              <a:t>	Another major component of data preparation is breaking down the data sets into 2 parts. The larger part (~80%) would be used for training the model while the smaller part (~20%) is used for evaluation purposes. This is important because using the same data sets for both training and evaluation would not give a fair assessment of the model’s performance in real world scenarios. Apart from the data split, additional steps are taken to refine the data sets.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15"/>
          <p:cNvSpPr txBox="1"/>
          <p:nvPr>
            <p:ph idx="1" type="body"/>
          </p:nvPr>
        </p:nvSpPr>
        <p:spPr>
          <a:xfrm>
            <a:off x="107550" y="1405578"/>
            <a:ext cx="8928900" cy="3703800"/>
          </a:xfrm>
          <a:prstGeom prst="rect">
            <a:avLst/>
          </a:prstGeom>
          <a:noFill/>
          <a:ln>
            <a:noFill/>
          </a:ln>
        </p:spPr>
        <p:txBody>
          <a:bodyPr anchorCtr="0" anchor="t" bIns="45700" lIns="91425" spcFirstLastPara="1" rIns="91425" wrap="square" tIns="45700">
            <a:normAutofit/>
          </a:bodyPr>
          <a:lstStyle/>
          <a:p>
            <a:pPr indent="0" lvl="0" marL="0" rtl="0" algn="just">
              <a:lnSpc>
                <a:spcPct val="150000"/>
              </a:lnSpc>
              <a:spcBef>
                <a:spcPts val="0"/>
              </a:spcBef>
              <a:spcAft>
                <a:spcPts val="0"/>
              </a:spcAft>
              <a:buSzPts val="1900"/>
              <a:buNone/>
            </a:pPr>
            <a:r>
              <a:t/>
            </a:r>
            <a:endParaRPr sz="2000">
              <a:latin typeface="Times New Roman"/>
              <a:ea typeface="Times New Roman"/>
              <a:cs typeface="Times New Roman"/>
              <a:sym typeface="Times New Roman"/>
            </a:endParaRPr>
          </a:p>
          <a:p>
            <a:pPr indent="0" lvl="0" marL="0" rtl="0" algn="just">
              <a:lnSpc>
                <a:spcPct val="150000"/>
              </a:lnSpc>
              <a:spcBef>
                <a:spcPts val="400"/>
              </a:spcBef>
              <a:spcAft>
                <a:spcPts val="0"/>
              </a:spcAft>
              <a:buSzPts val="1900"/>
              <a:buNone/>
            </a:pPr>
            <a:r>
              <a:rPr lang="en-IN" sz="2000">
                <a:latin typeface="Times New Roman"/>
                <a:ea typeface="Times New Roman"/>
                <a:cs typeface="Times New Roman"/>
                <a:sym typeface="Times New Roman"/>
              </a:rPr>
              <a:t>Well-prepared data for your model can improve its efficiency. It can help in reducing the blind spots of the model which translates to greater accuracy of predictions. Therefore, it makes sense to deliberate and review your data sets so that it can be fine-tuned for producing better and meaningful results.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p>
            <a:pPr indent="-117475" lvl="0" marL="274320" rtl="0" algn="just">
              <a:spcBef>
                <a:spcPts val="0"/>
              </a:spcBef>
              <a:spcAft>
                <a:spcPts val="0"/>
              </a:spcAft>
              <a:buSzPts val="2470"/>
              <a:buNone/>
            </a:pPr>
            <a:r>
              <a:t/>
            </a:r>
            <a:endParaRPr/>
          </a:p>
          <a:p>
            <a:pPr indent="-274320" lvl="0" marL="274320" rtl="0" algn="just">
              <a:lnSpc>
                <a:spcPct val="150000"/>
              </a:lnSpc>
              <a:spcBef>
                <a:spcPts val="520"/>
              </a:spcBef>
              <a:spcAft>
                <a:spcPts val="0"/>
              </a:spcAft>
              <a:buSzPts val="1900"/>
              <a:buChar char="•"/>
            </a:pPr>
            <a:r>
              <a:rPr lang="en-IN" sz="2000">
                <a:latin typeface="Times New Roman"/>
                <a:ea typeface="Times New Roman"/>
                <a:cs typeface="Times New Roman"/>
                <a:sym typeface="Times New Roman"/>
              </a:rPr>
              <a:t>Machine learning enables a machine to automatically learn from data, improve performance from experiences, and predict things without being explicitly programmed</a:t>
            </a:r>
            <a:r>
              <a:rPr lang="en-IN"/>
              <a:t>.</a:t>
            </a:r>
            <a:endParaRPr/>
          </a:p>
          <a:p>
            <a:pPr indent="0" lvl="0" marL="109728" rtl="0" algn="just">
              <a:spcBef>
                <a:spcPts val="520"/>
              </a:spcBef>
              <a:spcAft>
                <a:spcPts val="0"/>
              </a:spcAft>
              <a:buSzPts val="2470"/>
              <a:buNone/>
            </a:pPr>
            <a:r>
              <a:t/>
            </a:r>
            <a:endParaRPr/>
          </a:p>
        </p:txBody>
      </p:sp>
      <p:sp>
        <p:nvSpPr>
          <p:cNvPr id="120" name="Google Shape;120;p2"/>
          <p:cNvSpPr txBox="1"/>
          <p:nvPr>
            <p:ph type="title"/>
          </p:nvPr>
        </p:nvSpPr>
        <p:spPr>
          <a:xfrm>
            <a:off x="322575" y="919222"/>
            <a:ext cx="8229600" cy="86040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rgbClr val="CC3300"/>
              </a:buClr>
              <a:buSzPts val="4000"/>
              <a:buFont typeface="Arial Black"/>
              <a:buNone/>
            </a:pPr>
            <a:r>
              <a:rPr lang="en-IN" sz="4000">
                <a:solidFill>
                  <a:srgbClr val="CC3300"/>
                </a:solidFill>
                <a:latin typeface="Arial Black"/>
                <a:ea typeface="Arial Black"/>
                <a:cs typeface="Arial Black"/>
                <a:sym typeface="Arial Black"/>
              </a:rPr>
              <a:t>INTRODUCTION</a:t>
            </a:r>
            <a:endParaRPr sz="4000">
              <a:solidFill>
                <a:srgbClr val="CC3300"/>
              </a:solidFill>
              <a:latin typeface="Arial Black"/>
              <a:ea typeface="Arial Black"/>
              <a:cs typeface="Arial Black"/>
              <a:sym typeface="Arial Black"/>
            </a:endParaRPr>
          </a:p>
        </p:txBody>
      </p:sp>
      <p:pic>
        <p:nvPicPr>
          <p:cNvPr id="121" name="Google Shape;121;p2"/>
          <p:cNvPicPr preferRelativeResize="0"/>
          <p:nvPr/>
        </p:nvPicPr>
        <p:blipFill rotWithShape="1">
          <a:blip r:embed="rId3">
            <a:alphaModFix/>
          </a:blip>
          <a:srcRect b="0" l="0" r="0" t="0"/>
          <a:stretch/>
        </p:blipFill>
        <p:spPr>
          <a:xfrm>
            <a:off x="1835696" y="4581128"/>
            <a:ext cx="4824536" cy="129614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17"/>
          <p:cNvSpPr txBox="1"/>
          <p:nvPr>
            <p:ph idx="1" type="body"/>
          </p:nvPr>
        </p:nvSpPr>
        <p:spPr>
          <a:xfrm>
            <a:off x="179550" y="1499200"/>
            <a:ext cx="8784900" cy="5519100"/>
          </a:xfrm>
          <a:prstGeom prst="rect">
            <a:avLst/>
          </a:prstGeom>
          <a:noFill/>
          <a:ln>
            <a:noFill/>
          </a:ln>
        </p:spPr>
        <p:txBody>
          <a:bodyPr anchorCtr="0" anchor="t" bIns="45700" lIns="91425" spcFirstLastPara="1" rIns="91425" wrap="square" tIns="45700">
            <a:normAutofit fontScale="77500" lnSpcReduction="20000"/>
          </a:bodyPr>
          <a:lstStyle/>
          <a:p>
            <a:pPr indent="0" lvl="0" marL="0" rtl="0" algn="l">
              <a:spcBef>
                <a:spcPts val="0"/>
              </a:spcBef>
              <a:spcAft>
                <a:spcPts val="0"/>
              </a:spcAft>
              <a:buSzPct val="95000"/>
              <a:buNone/>
            </a:pPr>
            <a:r>
              <a:t/>
            </a:r>
            <a:endParaRPr sz="2400">
              <a:latin typeface="Times New Roman"/>
              <a:ea typeface="Times New Roman"/>
              <a:cs typeface="Times New Roman"/>
              <a:sym typeface="Times New Roman"/>
            </a:endParaRPr>
          </a:p>
          <a:p>
            <a:pPr indent="0" lvl="0" marL="0" rtl="0" algn="just">
              <a:lnSpc>
                <a:spcPct val="150000"/>
              </a:lnSpc>
              <a:spcBef>
                <a:spcPts val="0"/>
              </a:spcBef>
              <a:spcAft>
                <a:spcPts val="0"/>
              </a:spcAft>
              <a:buClr>
                <a:schemeClr val="dk1"/>
              </a:buClr>
              <a:buSzPct val="42439"/>
              <a:buFont typeface="Arial"/>
              <a:buNone/>
            </a:pPr>
            <a:r>
              <a:rPr lang="en-IN" sz="2591">
                <a:latin typeface="Times New Roman"/>
                <a:ea typeface="Times New Roman"/>
                <a:cs typeface="Times New Roman"/>
                <a:sym typeface="Times New Roman"/>
              </a:rPr>
              <a:t>Selecting the right machine learning model plays a pivotal role in building of successful model, with the presence of numerous algorithms and techniques available easily, choosing the most suitable model for a given problem significantly impacts the accuracy and performance of the model.</a:t>
            </a:r>
            <a:br>
              <a:rPr lang="en-IN" sz="2591">
                <a:latin typeface="Times New Roman"/>
                <a:ea typeface="Times New Roman"/>
                <a:cs typeface="Times New Roman"/>
                <a:sym typeface="Times New Roman"/>
              </a:rPr>
            </a:br>
            <a:r>
              <a:rPr lang="en-IN" sz="2591">
                <a:latin typeface="Times New Roman"/>
                <a:ea typeface="Times New Roman"/>
                <a:cs typeface="Times New Roman"/>
                <a:sym typeface="Times New Roman"/>
              </a:rPr>
              <a:t>The process of selecting the right machine learning model involves several considerations, some of which are:</a:t>
            </a:r>
            <a:endParaRPr sz="2591">
              <a:latin typeface="Times New Roman"/>
              <a:ea typeface="Times New Roman"/>
              <a:cs typeface="Times New Roman"/>
              <a:sym typeface="Times New Roman"/>
            </a:endParaRPr>
          </a:p>
          <a:p>
            <a:pPr indent="0" lvl="0" marL="0" rtl="0" algn="just">
              <a:lnSpc>
                <a:spcPct val="150000"/>
              </a:lnSpc>
              <a:spcBef>
                <a:spcPts val="800"/>
              </a:spcBef>
              <a:spcAft>
                <a:spcPts val="0"/>
              </a:spcAft>
              <a:buClr>
                <a:schemeClr val="dk1"/>
              </a:buClr>
              <a:buSzPct val="38596"/>
              <a:buFont typeface="Arial"/>
              <a:buNone/>
            </a:pPr>
            <a:r>
              <a:rPr lang="en-IN" sz="2850">
                <a:latin typeface="Times New Roman"/>
                <a:ea typeface="Times New Roman"/>
                <a:cs typeface="Times New Roman"/>
                <a:sym typeface="Times New Roman"/>
              </a:rPr>
              <a:t>Firstly, understanding the nature of the problem is an essential step, as our model nature can be of any type like classification, regression, clustering or more, different types of problems require different algorithms to make a predictive model.</a:t>
            </a:r>
            <a:endParaRPr sz="2850">
              <a:latin typeface="Times New Roman"/>
              <a:ea typeface="Times New Roman"/>
              <a:cs typeface="Times New Roman"/>
              <a:sym typeface="Times New Roman"/>
            </a:endParaRPr>
          </a:p>
          <a:p>
            <a:pPr indent="0" lvl="0" marL="0" rtl="0" algn="l">
              <a:spcBef>
                <a:spcPts val="800"/>
              </a:spcBef>
              <a:spcAft>
                <a:spcPts val="0"/>
              </a:spcAft>
              <a:buSzPct val="95000"/>
              <a:buNone/>
            </a:pPr>
            <a:r>
              <a:t/>
            </a:r>
            <a:endParaRPr/>
          </a:p>
          <a:p>
            <a:pPr indent="0" lvl="0" marL="0" rtl="0" algn="l">
              <a:spcBef>
                <a:spcPts val="520"/>
              </a:spcBef>
              <a:spcAft>
                <a:spcPts val="0"/>
              </a:spcAft>
              <a:buSzPct val="95000"/>
              <a:buNone/>
            </a:pPr>
            <a:r>
              <a:t/>
            </a:r>
            <a:endParaRPr/>
          </a:p>
        </p:txBody>
      </p:sp>
      <p:sp>
        <p:nvSpPr>
          <p:cNvPr id="225" name="Google Shape;225;p17"/>
          <p:cNvSpPr txBox="1"/>
          <p:nvPr/>
        </p:nvSpPr>
        <p:spPr>
          <a:xfrm>
            <a:off x="350875" y="933725"/>
            <a:ext cx="7725000" cy="492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480"/>
              </a:spcBef>
              <a:spcAft>
                <a:spcPts val="0"/>
              </a:spcAft>
              <a:buClr>
                <a:schemeClr val="dk1"/>
              </a:buClr>
              <a:buSzPts val="2280"/>
              <a:buFont typeface="Arial"/>
              <a:buNone/>
            </a:pPr>
            <a:r>
              <a:rPr b="1" lang="en-IN" sz="2000">
                <a:solidFill>
                  <a:schemeClr val="dk1"/>
                </a:solidFill>
                <a:latin typeface="Times New Roman"/>
                <a:ea typeface="Times New Roman"/>
                <a:cs typeface="Times New Roman"/>
                <a:sym typeface="Times New Roman"/>
              </a:rPr>
              <a:t>Building a Machine Learning Model</a:t>
            </a:r>
            <a:endParaRPr>
              <a:solidFill>
                <a:schemeClr val="dk1"/>
              </a:solidFill>
              <a:latin typeface="Constantia"/>
              <a:ea typeface="Constantia"/>
              <a:cs typeface="Constantia"/>
              <a:sym typeface="Constanti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g32f3c3c152b_0_24"/>
          <p:cNvSpPr txBox="1"/>
          <p:nvPr>
            <p:ph idx="1" type="body"/>
          </p:nvPr>
        </p:nvSpPr>
        <p:spPr>
          <a:xfrm>
            <a:off x="457200" y="1935480"/>
            <a:ext cx="8229600" cy="4389000"/>
          </a:xfrm>
          <a:prstGeom prst="rect">
            <a:avLst/>
          </a:prstGeom>
        </p:spPr>
        <p:txBody>
          <a:bodyPr anchorCtr="0" anchor="t" bIns="45700" lIns="91425" spcFirstLastPara="1" rIns="91425" wrap="square" tIns="45700">
            <a:normAutofit/>
          </a:bodyPr>
          <a:lstStyle/>
          <a:p>
            <a:pPr indent="0" lvl="0" marL="0" rtl="0" algn="l">
              <a:lnSpc>
                <a:spcPct val="150000"/>
              </a:lnSpc>
              <a:spcBef>
                <a:spcPts val="0"/>
              </a:spcBef>
              <a:spcAft>
                <a:spcPts val="0"/>
              </a:spcAft>
              <a:buClr>
                <a:schemeClr val="dk1"/>
              </a:buClr>
              <a:buSzPts val="1100"/>
              <a:buFont typeface="Arial"/>
              <a:buNone/>
            </a:pPr>
            <a:r>
              <a:rPr lang="en-IN" sz="2041">
                <a:latin typeface="Times New Roman"/>
                <a:ea typeface="Times New Roman"/>
                <a:cs typeface="Times New Roman"/>
                <a:sym typeface="Times New Roman"/>
              </a:rPr>
              <a:t>Secondly, familiarizing yourself with a variety of machine learning algorithms suitable for your problem type is crucial. Evaluate the complexity of each algorithm and its interpretability. We can also explore more complex models like deep learning may help in increasing your model performance but are complex to interpret.</a:t>
            </a:r>
            <a:endParaRPr sz="2041">
              <a:latin typeface="Times New Roman"/>
              <a:ea typeface="Times New Roman"/>
              <a:cs typeface="Times New Roman"/>
              <a:sym typeface="Times New Roman"/>
            </a:endParaRPr>
          </a:p>
          <a:p>
            <a:pPr indent="0" lvl="0" marL="0" rtl="0" algn="l">
              <a:spcBef>
                <a:spcPts val="80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8"/>
          <p:cNvSpPr txBox="1"/>
          <p:nvPr>
            <p:ph idx="1" type="body"/>
          </p:nvPr>
        </p:nvSpPr>
        <p:spPr>
          <a:xfrm>
            <a:off x="237025" y="911973"/>
            <a:ext cx="8435400" cy="4617900"/>
          </a:xfrm>
          <a:prstGeom prst="rect">
            <a:avLst/>
          </a:prstGeom>
          <a:noFill/>
          <a:ln>
            <a:noFill/>
          </a:ln>
        </p:spPr>
        <p:txBody>
          <a:bodyPr anchorCtr="0" anchor="t" bIns="45700" lIns="91425" spcFirstLastPara="1" rIns="91425" wrap="square" tIns="45700">
            <a:normAutofit lnSpcReduction="20000"/>
          </a:bodyPr>
          <a:lstStyle/>
          <a:p>
            <a:pPr indent="0" lvl="0" marL="0" rtl="0" algn="l">
              <a:spcBef>
                <a:spcPts val="0"/>
              </a:spcBef>
              <a:spcAft>
                <a:spcPts val="0"/>
              </a:spcAft>
              <a:buSzPts val="2470"/>
              <a:buNone/>
            </a:pPr>
            <a:r>
              <a:t/>
            </a:r>
            <a:endParaRPr/>
          </a:p>
          <a:p>
            <a:pPr indent="0" lvl="0" marL="0" rtl="0" algn="l">
              <a:spcBef>
                <a:spcPts val="480"/>
              </a:spcBef>
              <a:spcAft>
                <a:spcPts val="0"/>
              </a:spcAft>
              <a:buSzPts val="2280"/>
              <a:buNone/>
            </a:pPr>
            <a:r>
              <a:rPr b="1" lang="en-IN" sz="2000">
                <a:latin typeface="Times New Roman"/>
                <a:ea typeface="Times New Roman"/>
                <a:cs typeface="Times New Roman"/>
                <a:sym typeface="Times New Roman"/>
              </a:rPr>
              <a:t>Model Evaluation &amp; Optimization</a:t>
            </a:r>
            <a:endParaRPr b="1" sz="2200"/>
          </a:p>
          <a:p>
            <a:pPr indent="0" lvl="0" marL="0" rtl="0" algn="l">
              <a:spcBef>
                <a:spcPts val="480"/>
              </a:spcBef>
              <a:spcAft>
                <a:spcPts val="0"/>
              </a:spcAft>
              <a:buSzPts val="2280"/>
              <a:buNone/>
            </a:pPr>
            <a:r>
              <a:t/>
            </a:r>
            <a:endParaRPr sz="2400">
              <a:latin typeface="Times New Roman"/>
              <a:ea typeface="Times New Roman"/>
              <a:cs typeface="Times New Roman"/>
              <a:sym typeface="Times New Roman"/>
            </a:endParaRPr>
          </a:p>
          <a:p>
            <a:pPr indent="0" lvl="0" marL="0" rtl="0" algn="just">
              <a:lnSpc>
                <a:spcPct val="150000"/>
              </a:lnSpc>
              <a:spcBef>
                <a:spcPts val="520"/>
              </a:spcBef>
              <a:spcAft>
                <a:spcPts val="0"/>
              </a:spcAft>
              <a:buSzPts val="2470"/>
              <a:buNone/>
            </a:pPr>
            <a:r>
              <a:rPr lang="en-IN"/>
              <a:t>	</a:t>
            </a:r>
            <a:r>
              <a:rPr lang="en-IN" sz="2000">
                <a:latin typeface="Times New Roman"/>
                <a:ea typeface="Times New Roman"/>
                <a:cs typeface="Times New Roman"/>
                <a:sym typeface="Times New Roman"/>
              </a:rPr>
              <a:t>You will have to check the machine created against your evaluation data set that contains inputs that the model does not know and verify the precision of your already trained model. If the accuracy is less than or equal to 50%, that model will not be useful since it would be like tossing a coin to make decisions. If you reach 90% or more, you can have good confidence in the results that the model gives you.If it is less than 90%,do the following optimization steps:</a:t>
            </a:r>
            <a:endParaRPr sz="2000">
              <a:latin typeface="Times New Roman"/>
              <a:ea typeface="Times New Roman"/>
              <a:cs typeface="Times New Roman"/>
              <a:sym typeface="Times New Roman"/>
            </a:endParaRPr>
          </a:p>
          <a:p>
            <a:pPr indent="0" lvl="0" marL="0" rtl="0" algn="just">
              <a:lnSpc>
                <a:spcPct val="150000"/>
              </a:lnSpc>
              <a:spcBef>
                <a:spcPts val="520"/>
              </a:spcBef>
              <a:spcAft>
                <a:spcPts val="0"/>
              </a:spcAft>
              <a:buSzPts val="2470"/>
              <a:buNone/>
            </a:pPr>
            <a:r>
              <a:t/>
            </a:r>
            <a:endParaRPr sz="2000">
              <a:latin typeface="Times New Roman"/>
              <a:ea typeface="Times New Roman"/>
              <a:cs typeface="Times New Roman"/>
              <a:sym typeface="Times New Roman"/>
            </a:endParaRPr>
          </a:p>
          <a:p>
            <a:pPr indent="0" lvl="0" marL="0" rtl="0" algn="just">
              <a:lnSpc>
                <a:spcPct val="150000"/>
              </a:lnSpc>
              <a:spcBef>
                <a:spcPts val="400"/>
              </a:spcBef>
              <a:spcAft>
                <a:spcPts val="0"/>
              </a:spcAft>
              <a:buSzPts val="1900"/>
              <a:buNone/>
            </a:pPr>
            <a:r>
              <a:t/>
            </a:r>
            <a:endParaRPr sz="2000">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idx="1" type="body"/>
          </p:nvPr>
        </p:nvSpPr>
        <p:spPr>
          <a:xfrm>
            <a:off x="179512" y="260648"/>
            <a:ext cx="8507288" cy="6063952"/>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a:p>
            <a:pPr indent="0" lvl="0" marL="0" rtl="0" algn="l">
              <a:spcBef>
                <a:spcPts val="520"/>
              </a:spcBef>
              <a:spcAft>
                <a:spcPts val="0"/>
              </a:spcAft>
              <a:buNone/>
            </a:pPr>
            <a:r>
              <a:t/>
            </a:r>
            <a:endParaRPr b="1"/>
          </a:p>
          <a:p>
            <a:pPr indent="-355600" lvl="0" marL="457200" rtl="0" algn="l">
              <a:spcBef>
                <a:spcPts val="400"/>
              </a:spcBef>
              <a:spcAft>
                <a:spcPts val="0"/>
              </a:spcAft>
              <a:buSzPts val="2000"/>
              <a:buFont typeface="Times New Roman"/>
              <a:buAutoNum type="arabicPeriod"/>
            </a:pPr>
            <a:r>
              <a:rPr b="1" lang="en-IN" sz="2000">
                <a:latin typeface="Times New Roman"/>
                <a:ea typeface="Times New Roman"/>
                <a:cs typeface="Times New Roman"/>
                <a:sym typeface="Times New Roman"/>
              </a:rPr>
              <a:t>Add Useful Features</a:t>
            </a:r>
            <a:endParaRPr b="1"/>
          </a:p>
          <a:p>
            <a:pPr indent="0" lvl="0" marL="457200" rtl="0" algn="just">
              <a:lnSpc>
                <a:spcPct val="150000"/>
              </a:lnSpc>
              <a:spcBef>
                <a:spcPts val="520"/>
              </a:spcBef>
              <a:spcAft>
                <a:spcPts val="0"/>
              </a:spcAft>
              <a:buNone/>
            </a:pPr>
            <a:r>
              <a:rPr lang="en-IN" sz="2000">
                <a:latin typeface="Times New Roman"/>
                <a:ea typeface="Times New Roman"/>
                <a:cs typeface="Times New Roman"/>
                <a:sym typeface="Times New Roman"/>
              </a:rPr>
              <a:t>You can improve model performance by adding features that encode information not yet encoded by your existing features. You can find linear correlations between individual features and labels by using correlation matrices. To detect nonlinear correlations between features and labels, you must train the model with and without the feature, or combination of features, and check for an increase in model quality. You must justify the feature's inclusion by an increase in model quality.</a:t>
            </a:r>
            <a:endParaRPr/>
          </a:p>
          <a:p>
            <a:pPr indent="0" lvl="0" marL="457200" rtl="0" algn="just">
              <a:lnSpc>
                <a:spcPct val="100000"/>
              </a:lnSpc>
              <a:spcBef>
                <a:spcPts val="400"/>
              </a:spcBef>
              <a:spcAft>
                <a:spcPts val="0"/>
              </a:spcAft>
              <a:buNone/>
            </a:pPr>
            <a:r>
              <a:t/>
            </a:r>
            <a:endParaRPr/>
          </a:p>
          <a:p>
            <a:pPr indent="0" lvl="0" marL="0" rtl="0" algn="just">
              <a:spcBef>
                <a:spcPts val="400"/>
              </a:spcBef>
              <a:spcAft>
                <a:spcPts val="0"/>
              </a:spcAft>
              <a:buNone/>
            </a:pPr>
            <a:r>
              <a:t/>
            </a:r>
            <a:endParaRPr b="1" sz="20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g32f3c3c152b_0_30"/>
          <p:cNvSpPr txBox="1"/>
          <p:nvPr>
            <p:ph idx="1" type="body"/>
          </p:nvPr>
        </p:nvSpPr>
        <p:spPr>
          <a:xfrm>
            <a:off x="457200" y="1223699"/>
            <a:ext cx="8229600" cy="5100900"/>
          </a:xfrm>
          <a:prstGeom prst="rect">
            <a:avLst/>
          </a:prstGeom>
        </p:spPr>
        <p:txBody>
          <a:bodyPr anchorCtr="0" anchor="t" bIns="45700" lIns="91425" spcFirstLastPara="1" rIns="91425" wrap="square" tIns="45700">
            <a:normAutofit/>
          </a:bodyPr>
          <a:lstStyle/>
          <a:p>
            <a:pPr indent="-355600" lvl="0" marL="457200" rtl="0" algn="l">
              <a:lnSpc>
                <a:spcPct val="150000"/>
              </a:lnSpc>
              <a:spcBef>
                <a:spcPts val="400"/>
              </a:spcBef>
              <a:spcAft>
                <a:spcPts val="0"/>
              </a:spcAft>
              <a:buSzPts val="2000"/>
              <a:buFont typeface="Times New Roman"/>
              <a:buAutoNum type="arabicPeriod" startAt="2"/>
            </a:pPr>
            <a:r>
              <a:rPr b="1" lang="en-IN" sz="2000">
                <a:latin typeface="Times New Roman"/>
                <a:ea typeface="Times New Roman"/>
                <a:cs typeface="Times New Roman"/>
                <a:sym typeface="Times New Roman"/>
              </a:rPr>
              <a:t>Tune Hyperparameters</a:t>
            </a:r>
            <a:endParaRPr b="1" sz="2000">
              <a:latin typeface="Times New Roman"/>
              <a:ea typeface="Times New Roman"/>
              <a:cs typeface="Times New Roman"/>
              <a:sym typeface="Times New Roman"/>
            </a:endParaRPr>
          </a:p>
          <a:p>
            <a:pPr indent="0" lvl="0" marL="457200" rtl="0" algn="l">
              <a:lnSpc>
                <a:spcPct val="150000"/>
              </a:lnSpc>
              <a:spcBef>
                <a:spcPts val="400"/>
              </a:spcBef>
              <a:spcAft>
                <a:spcPts val="0"/>
              </a:spcAft>
              <a:buNone/>
            </a:pPr>
            <a:r>
              <a:rPr lang="en-IN" sz="2000">
                <a:solidFill>
                  <a:srgbClr val="273239"/>
                </a:solidFill>
                <a:latin typeface="Times New Roman"/>
                <a:ea typeface="Times New Roman"/>
                <a:cs typeface="Times New Roman"/>
                <a:sym typeface="Times New Roman"/>
              </a:rPr>
              <a:t>Hyperparameters are parameters that are set before the training process begins and control the behavior of the machine learning model.</a:t>
            </a:r>
            <a:r>
              <a:rPr lang="en-IN" sz="1350">
                <a:solidFill>
                  <a:srgbClr val="273239"/>
                </a:solidFill>
                <a:highlight>
                  <a:srgbClr val="FFFFFF"/>
                </a:highlight>
                <a:latin typeface="Nunito"/>
                <a:ea typeface="Nunito"/>
                <a:cs typeface="Nunito"/>
                <a:sym typeface="Nunito"/>
              </a:rPr>
              <a:t> </a:t>
            </a:r>
            <a:endParaRPr sz="2000">
              <a:latin typeface="Times New Roman"/>
              <a:ea typeface="Times New Roman"/>
              <a:cs typeface="Times New Roman"/>
              <a:sym typeface="Times New Roman"/>
            </a:endParaRPr>
          </a:p>
          <a:p>
            <a:pPr indent="0" lvl="0" marL="457200" rtl="0" algn="just">
              <a:lnSpc>
                <a:spcPct val="150000"/>
              </a:lnSpc>
              <a:spcBef>
                <a:spcPts val="400"/>
              </a:spcBef>
              <a:spcAft>
                <a:spcPts val="0"/>
              </a:spcAft>
              <a:buClr>
                <a:schemeClr val="dk1"/>
              </a:buClr>
              <a:buSzPts val="1100"/>
              <a:buFont typeface="Arial"/>
              <a:buNone/>
            </a:pPr>
            <a:r>
              <a:rPr lang="en-IN" sz="2000">
                <a:latin typeface="Times New Roman"/>
                <a:ea typeface="Times New Roman"/>
                <a:cs typeface="Times New Roman"/>
                <a:sym typeface="Times New Roman"/>
              </a:rPr>
              <a:t>You found values of hyperparameters that make your model work. However, these hyperparameter values can still be tuned. You can tune the values manually by trial and error, but manual tuning is time consuming. Instead, consider using an automated hyperparameter tuning service, such as Cloud ML Hyperparameter Tuning.</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0"/>
          <p:cNvSpPr txBox="1"/>
          <p:nvPr>
            <p:ph idx="1" type="body"/>
          </p:nvPr>
        </p:nvSpPr>
        <p:spPr>
          <a:xfrm>
            <a:off x="237020" y="551115"/>
            <a:ext cx="8435400" cy="6135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2470"/>
              <a:buNone/>
            </a:pPr>
            <a:r>
              <a:t/>
            </a:r>
            <a:endParaRPr b="1"/>
          </a:p>
          <a:p>
            <a:pPr indent="0" lvl="0" marL="0" rtl="0" algn="l">
              <a:spcBef>
                <a:spcPts val="480"/>
              </a:spcBef>
              <a:spcAft>
                <a:spcPts val="0"/>
              </a:spcAft>
              <a:buSzPts val="2280"/>
              <a:buNone/>
            </a:pPr>
            <a:r>
              <a:rPr lang="en-IN" sz="2400">
                <a:solidFill>
                  <a:srgbClr val="1ECAF8"/>
                </a:solidFill>
                <a:latin typeface="Times New Roman"/>
                <a:ea typeface="Times New Roman"/>
                <a:cs typeface="Times New Roman"/>
                <a:sym typeface="Times New Roman"/>
              </a:rPr>
              <a:t>3</a:t>
            </a:r>
            <a:r>
              <a:rPr lang="en-IN" sz="2400">
                <a:latin typeface="Times New Roman"/>
                <a:ea typeface="Times New Roman"/>
                <a:cs typeface="Times New Roman"/>
                <a:sym typeface="Times New Roman"/>
              </a:rPr>
              <a:t>. </a:t>
            </a:r>
            <a:r>
              <a:rPr b="1" lang="en-IN" sz="2000">
                <a:latin typeface="Times New Roman"/>
                <a:ea typeface="Times New Roman"/>
                <a:cs typeface="Times New Roman"/>
                <a:sym typeface="Times New Roman"/>
              </a:rPr>
              <a:t>Tune Model Depth and Width</a:t>
            </a:r>
            <a:endParaRPr b="1" sz="2200"/>
          </a:p>
          <a:p>
            <a:pPr indent="0" lvl="0" marL="0" rtl="0" algn="l">
              <a:spcBef>
                <a:spcPts val="520"/>
              </a:spcBef>
              <a:spcAft>
                <a:spcPts val="0"/>
              </a:spcAft>
              <a:buSzPts val="2470"/>
              <a:buNone/>
            </a:pPr>
            <a:r>
              <a:t/>
            </a:r>
            <a:endParaRPr b="1"/>
          </a:p>
          <a:p>
            <a:pPr indent="0" lvl="0" marL="0" rtl="0" algn="just">
              <a:lnSpc>
                <a:spcPct val="150000"/>
              </a:lnSpc>
              <a:spcBef>
                <a:spcPts val="520"/>
              </a:spcBef>
              <a:spcAft>
                <a:spcPts val="0"/>
              </a:spcAft>
              <a:buSzPts val="2470"/>
              <a:buNone/>
            </a:pPr>
            <a:r>
              <a:rPr b="1" lang="en-IN"/>
              <a:t>	</a:t>
            </a:r>
            <a:r>
              <a:rPr lang="en-IN" sz="2000">
                <a:latin typeface="Times New Roman"/>
                <a:ea typeface="Times New Roman"/>
                <a:cs typeface="Times New Roman"/>
                <a:sym typeface="Times New Roman"/>
              </a:rPr>
              <a:t>While debugging your model, you only increased model depth and width. In contrast, during model optimization, you either increase or decrease depth and width depending on your goals.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idx="1" type="body"/>
          </p:nvPr>
        </p:nvSpPr>
        <p:spPr>
          <a:xfrm>
            <a:off x="359012" y="739590"/>
            <a:ext cx="8784900" cy="6624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2280"/>
              <a:buNone/>
            </a:pPr>
            <a:r>
              <a:t/>
            </a:r>
            <a:endParaRPr sz="2400">
              <a:latin typeface="Times New Roman"/>
              <a:ea typeface="Times New Roman"/>
              <a:cs typeface="Times New Roman"/>
              <a:sym typeface="Times New Roman"/>
            </a:endParaRPr>
          </a:p>
          <a:p>
            <a:pPr indent="0" lvl="0" marL="0" rtl="0" algn="l">
              <a:spcBef>
                <a:spcPts val="480"/>
              </a:spcBef>
              <a:spcAft>
                <a:spcPts val="0"/>
              </a:spcAft>
              <a:buSzPts val="2280"/>
              <a:buNone/>
            </a:pPr>
            <a:r>
              <a:rPr b="1" lang="en-IN" sz="2000">
                <a:latin typeface="Times New Roman"/>
                <a:ea typeface="Times New Roman"/>
                <a:cs typeface="Times New Roman"/>
                <a:sym typeface="Times New Roman"/>
              </a:rPr>
              <a:t>Model Prediction</a:t>
            </a:r>
            <a:endParaRPr b="1" sz="2200"/>
          </a:p>
          <a:p>
            <a:pPr indent="0" lvl="0" marL="0" rtl="0" algn="l">
              <a:spcBef>
                <a:spcPts val="480"/>
              </a:spcBef>
              <a:spcAft>
                <a:spcPts val="0"/>
              </a:spcAft>
              <a:buSzPts val="2280"/>
              <a:buNone/>
            </a:pPr>
            <a:r>
              <a:t/>
            </a:r>
            <a:endParaRPr sz="2400">
              <a:latin typeface="Times New Roman"/>
              <a:ea typeface="Times New Roman"/>
              <a:cs typeface="Times New Roman"/>
              <a:sym typeface="Times New Roman"/>
            </a:endParaRPr>
          </a:p>
          <a:p>
            <a:pPr indent="0" lvl="0" marL="0" rtl="0" algn="l">
              <a:lnSpc>
                <a:spcPct val="150000"/>
              </a:lnSpc>
              <a:spcBef>
                <a:spcPts val="400"/>
              </a:spcBef>
              <a:spcAft>
                <a:spcPts val="0"/>
              </a:spcAft>
              <a:buSzPts val="1900"/>
              <a:buNone/>
            </a:pPr>
            <a:r>
              <a:rPr lang="en-IN" sz="2000">
                <a:latin typeface="Times New Roman"/>
                <a:ea typeface="Times New Roman"/>
                <a:cs typeface="Times New Roman"/>
                <a:sym typeface="Times New Roman"/>
              </a:rPr>
              <a:t>	You are now ready to use your Machine Learning model inferring results in real-life scenarios.</a:t>
            </a:r>
            <a:r>
              <a:rPr lang="en-IN" sz="2000">
                <a:latin typeface="Times New Roman"/>
                <a:ea typeface="Times New Roman"/>
                <a:cs typeface="Times New Roman"/>
                <a:sym typeface="Times New Roman"/>
              </a:rPr>
              <a:t>During model deployment, it's essential to ensure that the system can handle high user loads, operate smoothly without crashes, and be easily updated.</a:t>
            </a:r>
            <a:endParaRPr sz="2000">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1763688" y="188640"/>
            <a:ext cx="4896544" cy="1154392"/>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rgbClr val="54A838"/>
              </a:buClr>
              <a:buSzPts val="3200"/>
              <a:buFont typeface="Arial Black"/>
              <a:buNone/>
            </a:pPr>
            <a:r>
              <a:rPr lang="en-IN" sz="3200">
                <a:solidFill>
                  <a:srgbClr val="54A838"/>
                </a:solidFill>
                <a:latin typeface="Arial Black"/>
                <a:ea typeface="Arial Black"/>
                <a:cs typeface="Arial Black"/>
                <a:sym typeface="Arial Black"/>
              </a:rPr>
              <a:t>ML ALGORITHMS</a:t>
            </a:r>
            <a:endParaRPr sz="3200">
              <a:solidFill>
                <a:srgbClr val="54A838"/>
              </a:solidFill>
              <a:latin typeface="Arial Black"/>
              <a:ea typeface="Arial Black"/>
              <a:cs typeface="Arial Black"/>
              <a:sym typeface="Arial Black"/>
            </a:endParaRPr>
          </a:p>
        </p:txBody>
      </p:sp>
      <p:sp>
        <p:nvSpPr>
          <p:cNvPr id="263" name="Google Shape;263;p22"/>
          <p:cNvSpPr txBox="1"/>
          <p:nvPr/>
        </p:nvSpPr>
        <p:spPr>
          <a:xfrm>
            <a:off x="988825" y="1789175"/>
            <a:ext cx="5176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3000" u="sng">
                <a:solidFill>
                  <a:srgbClr val="439FD7"/>
                </a:solidFill>
                <a:latin typeface="Constantia"/>
                <a:ea typeface="Constantia"/>
                <a:cs typeface="Constantia"/>
                <a:sym typeface="Constantia"/>
              </a:rPr>
              <a:t>Supervised Learning</a:t>
            </a:r>
            <a:endParaRPr b="1" sz="3000" u="sng">
              <a:solidFill>
                <a:srgbClr val="439FD7"/>
              </a:solidFill>
              <a:latin typeface="Constantia"/>
              <a:ea typeface="Constantia"/>
              <a:cs typeface="Constantia"/>
              <a:sym typeface="Constantia"/>
            </a:endParaRPr>
          </a:p>
        </p:txBody>
      </p:sp>
      <p:sp>
        <p:nvSpPr>
          <p:cNvPr id="264" name="Google Shape;264;p22"/>
          <p:cNvSpPr txBox="1"/>
          <p:nvPr/>
        </p:nvSpPr>
        <p:spPr>
          <a:xfrm>
            <a:off x="988825" y="2702600"/>
            <a:ext cx="7380000" cy="328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1600">
                <a:solidFill>
                  <a:schemeClr val="dk1"/>
                </a:solidFill>
              </a:rPr>
              <a:t>Supervised learning</a:t>
            </a:r>
            <a:r>
              <a:rPr lang="en-IN" sz="1600">
                <a:solidFill>
                  <a:schemeClr val="dk1"/>
                </a:solidFill>
              </a:rPr>
              <a:t> is a type of machine learning where the model is trained using labeled data. This means that for each input in the training dataset, the correct output (label) is already known. The goal is for the model to learn the mapping from inputs to outputs so it can accurately predict the output for new, unseen inputs.</a:t>
            </a:r>
            <a:endParaRPr sz="16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IN" sz="1600">
                <a:solidFill>
                  <a:schemeClr val="dk1"/>
                </a:solidFill>
              </a:rPr>
              <a:t>Types of Supervised Learning:</a:t>
            </a:r>
            <a:endParaRPr b="1" sz="1600">
              <a:solidFill>
                <a:schemeClr val="dk1"/>
              </a:solidFill>
            </a:endParaRPr>
          </a:p>
          <a:p>
            <a:pPr indent="-330200" lvl="0" marL="457200" rtl="0" algn="l">
              <a:lnSpc>
                <a:spcPct val="115000"/>
              </a:lnSpc>
              <a:spcBef>
                <a:spcPts val="1200"/>
              </a:spcBef>
              <a:spcAft>
                <a:spcPts val="0"/>
              </a:spcAft>
              <a:buClr>
                <a:schemeClr val="dk1"/>
              </a:buClr>
              <a:buSzPts val="1600"/>
              <a:buAutoNum type="arabicPeriod"/>
            </a:pPr>
            <a:r>
              <a:rPr b="1" lang="en-IN" sz="1600">
                <a:solidFill>
                  <a:schemeClr val="dk1"/>
                </a:solidFill>
              </a:rPr>
              <a:t>Classification: </a:t>
            </a:r>
            <a:r>
              <a:rPr lang="en-IN" sz="1600">
                <a:solidFill>
                  <a:schemeClr val="dk1"/>
                </a:solidFill>
              </a:rPr>
              <a:t>Predict discrete labels (categories).</a:t>
            </a:r>
            <a:br>
              <a:rPr lang="en-IN" sz="1600">
                <a:solidFill>
                  <a:schemeClr val="dk1"/>
                </a:solidFill>
              </a:rPr>
            </a:br>
            <a:endParaRPr sz="1600">
              <a:solidFill>
                <a:schemeClr val="dk1"/>
              </a:solidFill>
            </a:endParaRPr>
          </a:p>
          <a:p>
            <a:pPr indent="-330200" lvl="0" marL="457200" rtl="0" algn="l">
              <a:lnSpc>
                <a:spcPct val="115000"/>
              </a:lnSpc>
              <a:spcBef>
                <a:spcPts val="0"/>
              </a:spcBef>
              <a:spcAft>
                <a:spcPts val="0"/>
              </a:spcAft>
              <a:buClr>
                <a:schemeClr val="dk1"/>
              </a:buClr>
              <a:buSzPts val="1600"/>
              <a:buAutoNum type="arabicPeriod"/>
            </a:pPr>
            <a:r>
              <a:rPr b="1" lang="en-IN" sz="1600">
                <a:solidFill>
                  <a:schemeClr val="dk1"/>
                </a:solidFill>
              </a:rPr>
              <a:t>Regression: </a:t>
            </a:r>
            <a:r>
              <a:rPr lang="en-IN" sz="1600">
                <a:solidFill>
                  <a:schemeClr val="dk1"/>
                </a:solidFill>
              </a:rPr>
              <a:t>Predict continuous values.</a:t>
            </a:r>
            <a:endParaRPr sz="1600">
              <a:solidFill>
                <a:schemeClr val="dk1"/>
              </a:solidFill>
            </a:endParaRPr>
          </a:p>
          <a:p>
            <a:pPr indent="0" lvl="0" marL="0" rtl="0" algn="l">
              <a:spcBef>
                <a:spcPts val="1200"/>
              </a:spcBef>
              <a:spcAft>
                <a:spcPts val="0"/>
              </a:spcAft>
              <a:buNone/>
            </a:pPr>
            <a:r>
              <a:t/>
            </a:r>
            <a:endParaRPr sz="16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35f149c0570_0_1"/>
          <p:cNvSpPr txBox="1"/>
          <p:nvPr>
            <p:ph type="title"/>
          </p:nvPr>
        </p:nvSpPr>
        <p:spPr>
          <a:xfrm>
            <a:off x="747175" y="875746"/>
            <a:ext cx="8229600" cy="753900"/>
          </a:xfrm>
          <a:prstGeom prst="rect">
            <a:avLst/>
          </a:prstGeom>
        </p:spPr>
        <p:txBody>
          <a:bodyPr anchorCtr="0" anchor="b" bIns="0" lIns="0" spcFirstLastPara="1" rIns="0" wrap="square" tIns="45700">
            <a:normAutofit/>
          </a:bodyPr>
          <a:lstStyle/>
          <a:p>
            <a:pPr indent="0" lvl="0" marL="0" rtl="0" algn="l">
              <a:spcBef>
                <a:spcPts val="0"/>
              </a:spcBef>
              <a:spcAft>
                <a:spcPts val="0"/>
              </a:spcAft>
              <a:buClr>
                <a:schemeClr val="dk1"/>
              </a:buClr>
              <a:buSzPts val="1100"/>
              <a:buFont typeface="Arial"/>
              <a:buNone/>
            </a:pPr>
            <a:r>
              <a:rPr b="1" lang="en-IN" sz="2400">
                <a:solidFill>
                  <a:srgbClr val="FF0000"/>
                </a:solidFill>
                <a:latin typeface="Times New Roman"/>
                <a:ea typeface="Times New Roman"/>
                <a:cs typeface="Times New Roman"/>
                <a:sym typeface="Times New Roman"/>
              </a:rPr>
              <a:t>CLASSIFICATION ALGORITHMS</a:t>
            </a:r>
            <a:endParaRPr/>
          </a:p>
        </p:txBody>
      </p:sp>
      <p:sp>
        <p:nvSpPr>
          <p:cNvPr id="271" name="Google Shape;271;g35f149c0570_0_1"/>
          <p:cNvSpPr txBox="1"/>
          <p:nvPr>
            <p:ph idx="1" type="body"/>
          </p:nvPr>
        </p:nvSpPr>
        <p:spPr>
          <a:xfrm>
            <a:off x="747175" y="2094976"/>
            <a:ext cx="8229600" cy="3333300"/>
          </a:xfrm>
          <a:prstGeom prst="rect">
            <a:avLst/>
          </a:prstGeom>
        </p:spPr>
        <p:txBody>
          <a:bodyPr anchorCtr="0" anchor="t" bIns="45700" lIns="91425" spcFirstLastPara="1" rIns="91425" wrap="square" tIns="45700">
            <a:normAutofit/>
          </a:bodyPr>
          <a:lstStyle/>
          <a:p>
            <a:pPr indent="-355600" lvl="0" marL="457200" rtl="0" algn="l">
              <a:lnSpc>
                <a:spcPct val="150000"/>
              </a:lnSpc>
              <a:spcBef>
                <a:spcPts val="400"/>
              </a:spcBef>
              <a:spcAft>
                <a:spcPts val="0"/>
              </a:spcAft>
              <a:buClr>
                <a:srgbClr val="595959"/>
              </a:buClr>
              <a:buSzPts val="2000"/>
              <a:buFont typeface="Times New Roman"/>
              <a:buChar char="●"/>
            </a:pPr>
            <a:r>
              <a:rPr lang="en-IN" sz="2000">
                <a:solidFill>
                  <a:srgbClr val="595959"/>
                </a:solidFill>
                <a:latin typeface="Times New Roman"/>
                <a:ea typeface="Times New Roman"/>
                <a:cs typeface="Times New Roman"/>
                <a:sym typeface="Times New Roman"/>
              </a:rPr>
              <a:t>K-Nearest Neighbours</a:t>
            </a:r>
            <a:endParaRPr sz="1400">
              <a:solidFill>
                <a:srgbClr val="000000"/>
              </a:solidFill>
              <a:latin typeface="Arial"/>
              <a:ea typeface="Arial"/>
              <a:cs typeface="Arial"/>
              <a:sym typeface="Arial"/>
            </a:endParaRPr>
          </a:p>
          <a:p>
            <a:pPr indent="-355600" lvl="0" marL="457200" rtl="0" algn="l">
              <a:lnSpc>
                <a:spcPct val="150000"/>
              </a:lnSpc>
              <a:spcBef>
                <a:spcPts val="0"/>
              </a:spcBef>
              <a:spcAft>
                <a:spcPts val="0"/>
              </a:spcAft>
              <a:buClr>
                <a:srgbClr val="595959"/>
              </a:buClr>
              <a:buSzPts val="2000"/>
              <a:buFont typeface="Times New Roman"/>
              <a:buChar char="●"/>
            </a:pPr>
            <a:r>
              <a:rPr lang="en-IN" sz="2000">
                <a:solidFill>
                  <a:srgbClr val="595959"/>
                </a:solidFill>
                <a:latin typeface="Times New Roman"/>
                <a:ea typeface="Times New Roman"/>
                <a:cs typeface="Times New Roman"/>
                <a:sym typeface="Times New Roman"/>
              </a:rPr>
              <a:t>Naïve Bayes Algorithm</a:t>
            </a:r>
            <a:endParaRPr sz="1400">
              <a:solidFill>
                <a:srgbClr val="000000"/>
              </a:solidFill>
              <a:latin typeface="Arial"/>
              <a:ea typeface="Arial"/>
              <a:cs typeface="Arial"/>
              <a:sym typeface="Arial"/>
            </a:endParaRPr>
          </a:p>
          <a:p>
            <a:pPr indent="-355600" lvl="0" marL="457200" rtl="0" algn="l">
              <a:lnSpc>
                <a:spcPct val="150000"/>
              </a:lnSpc>
              <a:spcBef>
                <a:spcPts val="0"/>
              </a:spcBef>
              <a:spcAft>
                <a:spcPts val="0"/>
              </a:spcAft>
              <a:buClr>
                <a:srgbClr val="595959"/>
              </a:buClr>
              <a:buSzPts val="2000"/>
              <a:buFont typeface="Times New Roman"/>
              <a:buChar char="●"/>
            </a:pPr>
            <a:r>
              <a:rPr lang="en-IN" sz="2000">
                <a:solidFill>
                  <a:srgbClr val="595959"/>
                </a:solidFill>
                <a:latin typeface="Times New Roman"/>
                <a:ea typeface="Times New Roman"/>
                <a:cs typeface="Times New Roman"/>
                <a:sym typeface="Times New Roman"/>
              </a:rPr>
              <a:t>Decision Tree Algorithm</a:t>
            </a:r>
            <a:endParaRPr sz="2000">
              <a:solidFill>
                <a:srgbClr val="595959"/>
              </a:solidFill>
              <a:latin typeface="Times New Roman"/>
              <a:ea typeface="Times New Roman"/>
              <a:cs typeface="Times New Roman"/>
              <a:sym typeface="Times New Roman"/>
            </a:endParaRPr>
          </a:p>
          <a:p>
            <a:pPr indent="-355600" lvl="0" marL="457200" rtl="0" algn="l">
              <a:lnSpc>
                <a:spcPct val="150000"/>
              </a:lnSpc>
              <a:spcBef>
                <a:spcPts val="0"/>
              </a:spcBef>
              <a:spcAft>
                <a:spcPts val="0"/>
              </a:spcAft>
              <a:buClr>
                <a:srgbClr val="595959"/>
              </a:buClr>
              <a:buSzPts val="2000"/>
              <a:buFont typeface="Times New Roman"/>
              <a:buChar char="●"/>
            </a:pPr>
            <a:r>
              <a:rPr lang="en-IN" sz="2000">
                <a:solidFill>
                  <a:srgbClr val="595959"/>
                </a:solidFill>
                <a:latin typeface="Times New Roman"/>
                <a:ea typeface="Times New Roman"/>
                <a:cs typeface="Times New Roman"/>
                <a:sym typeface="Times New Roman"/>
              </a:rPr>
              <a:t>Random Forest Algorithm </a:t>
            </a:r>
            <a:endParaRPr sz="1400">
              <a:solidFill>
                <a:srgbClr val="000000"/>
              </a:solidFill>
              <a:latin typeface="Arial"/>
              <a:ea typeface="Arial"/>
              <a:cs typeface="Arial"/>
              <a:sym typeface="Arial"/>
            </a:endParaRPr>
          </a:p>
          <a:p>
            <a:pPr indent="-355600" lvl="0" marL="457200" rtl="0" algn="l">
              <a:lnSpc>
                <a:spcPct val="150000"/>
              </a:lnSpc>
              <a:spcBef>
                <a:spcPts val="0"/>
              </a:spcBef>
              <a:spcAft>
                <a:spcPts val="0"/>
              </a:spcAft>
              <a:buClr>
                <a:srgbClr val="595959"/>
              </a:buClr>
              <a:buSzPts val="2000"/>
              <a:buFont typeface="Times New Roman"/>
              <a:buChar char="●"/>
            </a:pPr>
            <a:r>
              <a:rPr lang="en-IN" sz="2000">
                <a:solidFill>
                  <a:srgbClr val="595959"/>
                </a:solidFill>
                <a:latin typeface="Times New Roman"/>
                <a:ea typeface="Times New Roman"/>
                <a:cs typeface="Times New Roman"/>
                <a:sym typeface="Times New Roman"/>
              </a:rPr>
              <a:t>Support Vector Machine Algorithm</a:t>
            </a:r>
            <a:endParaRPr sz="2000">
              <a:solidFill>
                <a:srgbClr val="595959"/>
              </a:solidFill>
              <a:latin typeface="Times New Roman"/>
              <a:ea typeface="Times New Roman"/>
              <a:cs typeface="Times New Roman"/>
              <a:sym typeface="Times New Roman"/>
            </a:endParaRPr>
          </a:p>
          <a:p>
            <a:pPr indent="-355600" lvl="0" marL="457200" rtl="0" algn="l">
              <a:lnSpc>
                <a:spcPct val="150000"/>
              </a:lnSpc>
              <a:spcBef>
                <a:spcPts val="0"/>
              </a:spcBef>
              <a:spcAft>
                <a:spcPts val="0"/>
              </a:spcAft>
              <a:buClr>
                <a:srgbClr val="595959"/>
              </a:buClr>
              <a:buSzPts val="2000"/>
              <a:buFont typeface="Times New Roman"/>
              <a:buChar char="●"/>
            </a:pPr>
            <a:r>
              <a:rPr lang="en-IN" sz="2000">
                <a:solidFill>
                  <a:srgbClr val="595959"/>
                </a:solidFill>
                <a:latin typeface="Times New Roman"/>
                <a:ea typeface="Times New Roman"/>
                <a:cs typeface="Times New Roman"/>
                <a:sym typeface="Times New Roman"/>
              </a:rPr>
              <a:t>Logistic Regression Algorithm</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23"/>
          <p:cNvSpPr txBox="1"/>
          <p:nvPr>
            <p:ph type="title"/>
          </p:nvPr>
        </p:nvSpPr>
        <p:spPr>
          <a:xfrm>
            <a:off x="971600" y="332656"/>
            <a:ext cx="7365504" cy="1008112"/>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rgbClr val="FF0000"/>
              </a:buClr>
              <a:buSzPts val="3200"/>
              <a:buFont typeface="Times New Roman"/>
              <a:buNone/>
            </a:pPr>
            <a:r>
              <a:rPr lang="en-IN" sz="3200">
                <a:solidFill>
                  <a:srgbClr val="FF0000"/>
                </a:solidFill>
                <a:latin typeface="Times New Roman"/>
                <a:ea typeface="Times New Roman"/>
                <a:cs typeface="Times New Roman"/>
                <a:sym typeface="Times New Roman"/>
              </a:rPr>
              <a:t>K-Nearest Neighbours</a:t>
            </a:r>
            <a:endParaRPr sz="3200">
              <a:solidFill>
                <a:srgbClr val="FF0000"/>
              </a:solidFill>
              <a:latin typeface="Times New Roman"/>
              <a:ea typeface="Times New Roman"/>
              <a:cs typeface="Times New Roman"/>
              <a:sym typeface="Times New Roman"/>
            </a:endParaRPr>
          </a:p>
        </p:txBody>
      </p:sp>
      <p:sp>
        <p:nvSpPr>
          <p:cNvPr id="277" name="Google Shape;277;p23"/>
          <p:cNvSpPr txBox="1"/>
          <p:nvPr>
            <p:ph idx="1" type="body"/>
          </p:nvPr>
        </p:nvSpPr>
        <p:spPr>
          <a:xfrm>
            <a:off x="179512" y="1484784"/>
            <a:ext cx="8784976" cy="5256584"/>
          </a:xfrm>
          <a:prstGeom prst="rect">
            <a:avLst/>
          </a:prstGeom>
          <a:noFill/>
          <a:ln>
            <a:noFill/>
          </a:ln>
        </p:spPr>
        <p:txBody>
          <a:bodyPr anchorCtr="0" anchor="t" bIns="45700" lIns="91425" spcFirstLastPara="1" rIns="91425" wrap="square" tIns="45700">
            <a:normAutofit/>
          </a:bodyPr>
          <a:lstStyle/>
          <a:p>
            <a:pPr indent="-274320" lvl="0" marL="274320" rtl="0" algn="just">
              <a:lnSpc>
                <a:spcPct val="150000"/>
              </a:lnSpc>
              <a:spcBef>
                <a:spcPts val="0"/>
              </a:spcBef>
              <a:spcAft>
                <a:spcPts val="0"/>
              </a:spcAft>
              <a:buSzPts val="1900"/>
              <a:buChar char="⚫"/>
            </a:pPr>
            <a:r>
              <a:rPr lang="en-IN" sz="2000">
                <a:latin typeface="Times New Roman"/>
                <a:ea typeface="Times New Roman"/>
                <a:cs typeface="Times New Roman"/>
                <a:sym typeface="Times New Roman"/>
              </a:rPr>
              <a:t>K-Nearest Neighbour is one of the simplest Machine Learning algorithms based on Supervised Learning technique.</a:t>
            </a:r>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K-NN algorithm assumes the similarity between the new case/data and available cases and put the new case into the category that is most similar to the available categories.</a:t>
            </a:r>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K-NN algorithm stores all the available data and classifies a new data point based on the similarity. This means when new data appears then it can be easily classified into a well suite category by using K- NN algorithm.</a:t>
            </a:r>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K-NN algorithm can be used for Regression as well as for Classification but mostly it is used for the Classification problems.</a:t>
            </a:r>
            <a:endParaRPr/>
          </a:p>
          <a:p>
            <a:pPr indent="0" lvl="0" marL="0" rtl="0" algn="l">
              <a:spcBef>
                <a:spcPts val="520"/>
              </a:spcBef>
              <a:spcAft>
                <a:spcPts val="0"/>
              </a:spcAft>
              <a:buSzPts val="247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3"/>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p>
            <a:pPr indent="-153670" lvl="0" marL="274320" rtl="0" algn="just">
              <a:lnSpc>
                <a:spcPct val="200000"/>
              </a:lnSpc>
              <a:spcBef>
                <a:spcPts val="0"/>
              </a:spcBef>
              <a:spcAft>
                <a:spcPts val="0"/>
              </a:spcAft>
              <a:buSzPts val="1900"/>
              <a:buNone/>
            </a:pPr>
            <a:r>
              <a:t/>
            </a:r>
            <a:endParaRPr sz="2000">
              <a:latin typeface="Times New Roman"/>
              <a:ea typeface="Times New Roman"/>
              <a:cs typeface="Times New Roman"/>
              <a:sym typeface="Times New Roman"/>
            </a:endParaRPr>
          </a:p>
          <a:p>
            <a:pPr indent="-274320" lvl="0" marL="274320" rtl="0" algn="just">
              <a:lnSpc>
                <a:spcPct val="200000"/>
              </a:lnSpc>
              <a:spcBef>
                <a:spcPts val="400"/>
              </a:spcBef>
              <a:spcAft>
                <a:spcPts val="0"/>
              </a:spcAft>
              <a:buSzPts val="1900"/>
              <a:buChar char="•"/>
            </a:pPr>
            <a:r>
              <a:rPr lang="en-IN" sz="2000">
                <a:latin typeface="Times New Roman"/>
                <a:ea typeface="Times New Roman"/>
                <a:cs typeface="Times New Roman"/>
                <a:sym typeface="Times New Roman"/>
              </a:rPr>
              <a:t>Supervised Learning</a:t>
            </a:r>
            <a:endParaRPr/>
          </a:p>
          <a:p>
            <a:pPr indent="-274320" lvl="0" marL="274320" rtl="0" algn="just">
              <a:lnSpc>
                <a:spcPct val="200000"/>
              </a:lnSpc>
              <a:spcBef>
                <a:spcPts val="400"/>
              </a:spcBef>
              <a:spcAft>
                <a:spcPts val="0"/>
              </a:spcAft>
              <a:buSzPts val="1900"/>
              <a:buChar char="•"/>
            </a:pPr>
            <a:r>
              <a:rPr lang="en-IN" sz="2000">
                <a:latin typeface="Times New Roman"/>
                <a:ea typeface="Times New Roman"/>
                <a:cs typeface="Times New Roman"/>
                <a:sym typeface="Times New Roman"/>
              </a:rPr>
              <a:t>Unsupervised Learning</a:t>
            </a:r>
            <a:endParaRPr/>
          </a:p>
          <a:p>
            <a:pPr indent="-274320" lvl="0" marL="274320" rtl="0" algn="just">
              <a:lnSpc>
                <a:spcPct val="200000"/>
              </a:lnSpc>
              <a:spcBef>
                <a:spcPts val="400"/>
              </a:spcBef>
              <a:spcAft>
                <a:spcPts val="0"/>
              </a:spcAft>
              <a:buSzPts val="1900"/>
              <a:buChar char="•"/>
            </a:pPr>
            <a:r>
              <a:rPr lang="en-IN" sz="2000">
                <a:latin typeface="Times New Roman"/>
                <a:ea typeface="Times New Roman"/>
                <a:cs typeface="Times New Roman"/>
                <a:sym typeface="Times New Roman"/>
              </a:rPr>
              <a:t>Reinforcement Learning</a:t>
            </a:r>
            <a:endParaRPr sz="2000">
              <a:latin typeface="Times New Roman"/>
              <a:ea typeface="Times New Roman"/>
              <a:cs typeface="Times New Roman"/>
              <a:sym typeface="Times New Roman"/>
            </a:endParaRPr>
          </a:p>
        </p:txBody>
      </p:sp>
      <p:sp>
        <p:nvSpPr>
          <p:cNvPr id="127" name="Google Shape;127;p3"/>
          <p:cNvSpPr txBox="1"/>
          <p:nvPr>
            <p:ph type="title"/>
          </p:nvPr>
        </p:nvSpPr>
        <p:spPr>
          <a:xfrm>
            <a:off x="355700" y="1110063"/>
            <a:ext cx="8229600" cy="1143000"/>
          </a:xfrm>
          <a:prstGeom prst="rect">
            <a:avLst/>
          </a:prstGeom>
          <a:noFill/>
          <a:ln>
            <a:noFill/>
          </a:ln>
        </p:spPr>
        <p:txBody>
          <a:bodyPr anchorCtr="0" anchor="b" bIns="0" lIns="0" spcFirstLastPara="1" rIns="0" wrap="square" tIns="45700">
            <a:noAutofit/>
          </a:bodyPr>
          <a:lstStyle/>
          <a:p>
            <a:pPr indent="0" lvl="0" marL="0" rtl="0" algn="ctr">
              <a:spcBef>
                <a:spcPts val="0"/>
              </a:spcBef>
              <a:spcAft>
                <a:spcPts val="0"/>
              </a:spcAft>
              <a:buClr>
                <a:srgbClr val="CC0099"/>
              </a:buClr>
              <a:buSzPts val="4000"/>
              <a:buFont typeface="Arial Black"/>
              <a:buNone/>
            </a:pPr>
            <a:r>
              <a:rPr b="0" lang="en-IN" sz="4000">
                <a:solidFill>
                  <a:srgbClr val="CC0099"/>
                </a:solidFill>
                <a:latin typeface="Arial Black"/>
                <a:ea typeface="Arial Black"/>
                <a:cs typeface="Arial Black"/>
                <a:sym typeface="Arial Black"/>
              </a:rPr>
              <a:t>MACHINE LEARNING APPROACH</a:t>
            </a:r>
            <a:endParaRPr b="0" sz="4000">
              <a:solidFill>
                <a:srgbClr val="CC0099"/>
              </a:solidFill>
              <a:latin typeface="Arial Black"/>
              <a:ea typeface="Arial Black"/>
              <a:cs typeface="Arial Black"/>
              <a:sym typeface="Arial Black"/>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24"/>
          <p:cNvSpPr txBox="1"/>
          <p:nvPr>
            <p:ph idx="1" type="body"/>
          </p:nvPr>
        </p:nvSpPr>
        <p:spPr>
          <a:xfrm>
            <a:off x="251525" y="629249"/>
            <a:ext cx="8496900" cy="2560800"/>
          </a:xfrm>
          <a:prstGeom prst="rect">
            <a:avLst/>
          </a:prstGeom>
          <a:noFill/>
          <a:ln>
            <a:noFill/>
          </a:ln>
        </p:spPr>
        <p:txBody>
          <a:bodyPr anchorCtr="0" anchor="t" bIns="45700" lIns="91425" spcFirstLastPara="1" rIns="91425" wrap="square" tIns="45700">
            <a:normAutofit lnSpcReduction="10000"/>
          </a:bodyPr>
          <a:lstStyle/>
          <a:p>
            <a:pPr indent="0" lvl="0" marL="0" rtl="0" algn="l">
              <a:spcBef>
                <a:spcPts val="0"/>
              </a:spcBef>
              <a:spcAft>
                <a:spcPts val="0"/>
              </a:spcAft>
              <a:buSzPts val="1900"/>
              <a:buNone/>
            </a:pPr>
            <a:r>
              <a:t/>
            </a:r>
            <a:endParaRPr sz="2000">
              <a:latin typeface="Times New Roman"/>
              <a:ea typeface="Times New Roman"/>
              <a:cs typeface="Times New Roman"/>
              <a:sym typeface="Times New Roman"/>
            </a:endParaRPr>
          </a:p>
          <a:p>
            <a:pPr indent="0" lvl="0" marL="0" rtl="0" algn="l">
              <a:spcBef>
                <a:spcPts val="480"/>
              </a:spcBef>
              <a:spcAft>
                <a:spcPts val="0"/>
              </a:spcAft>
              <a:buSzPts val="2280"/>
              <a:buNone/>
            </a:pPr>
            <a:r>
              <a:rPr lang="en-IN" sz="2400">
                <a:latin typeface="Times New Roman"/>
                <a:ea typeface="Times New Roman"/>
                <a:cs typeface="Times New Roman"/>
                <a:sym typeface="Times New Roman"/>
              </a:rPr>
              <a:t>Working of knn algorithm</a:t>
            </a:r>
            <a:endParaRPr/>
          </a:p>
          <a:p>
            <a:pPr indent="0" lvl="0" marL="0" rtl="0" algn="l">
              <a:spcBef>
                <a:spcPts val="400"/>
              </a:spcBef>
              <a:spcAft>
                <a:spcPts val="0"/>
              </a:spcAft>
              <a:buSzPts val="1900"/>
              <a:buNone/>
            </a:pPr>
            <a:r>
              <a:t/>
            </a:r>
            <a:endParaRPr sz="2000">
              <a:latin typeface="Times New Roman"/>
              <a:ea typeface="Times New Roman"/>
              <a:cs typeface="Times New Roman"/>
              <a:sym typeface="Times New Roman"/>
            </a:endParaRPr>
          </a:p>
          <a:p>
            <a:pPr indent="0" lvl="0" marL="0" rtl="0" algn="just">
              <a:spcBef>
                <a:spcPts val="400"/>
              </a:spcBef>
              <a:spcAft>
                <a:spcPts val="0"/>
              </a:spcAft>
              <a:buSzPts val="1900"/>
              <a:buNone/>
            </a:pPr>
            <a:r>
              <a:rPr lang="en-IN" sz="2000">
                <a:latin typeface="Times New Roman"/>
                <a:ea typeface="Times New Roman"/>
                <a:cs typeface="Times New Roman"/>
                <a:sym typeface="Times New Roman"/>
              </a:rPr>
              <a:t>	</a:t>
            </a:r>
            <a:r>
              <a:rPr lang="en-IN" sz="2000"/>
              <a:t> </a:t>
            </a:r>
            <a:r>
              <a:rPr lang="en-IN" sz="2000">
                <a:latin typeface="Times New Roman"/>
                <a:ea typeface="Times New Roman"/>
                <a:cs typeface="Times New Roman"/>
                <a:sym typeface="Times New Roman"/>
              </a:rPr>
              <a:t>Suppose there are two categories, i.e., Category A and Category B, and we have a new data point x1, so this data point will lie in which of these categories. To solve this type of problem, we need a K-NN algorithm. With the help of K-NN, we can easily identify the category or class of a particular dataset. Consider the below diagram:</a:t>
            </a:r>
            <a:endParaRPr sz="2000">
              <a:latin typeface="Times New Roman"/>
              <a:ea typeface="Times New Roman"/>
              <a:cs typeface="Times New Roman"/>
              <a:sym typeface="Times New Roman"/>
            </a:endParaRPr>
          </a:p>
        </p:txBody>
      </p:sp>
      <p:pic>
        <p:nvPicPr>
          <p:cNvPr id="283" name="Google Shape;283;p24"/>
          <p:cNvPicPr preferRelativeResize="0"/>
          <p:nvPr/>
        </p:nvPicPr>
        <p:blipFill rotWithShape="1">
          <a:blip r:embed="rId3">
            <a:alphaModFix/>
          </a:blip>
          <a:srcRect b="0" l="0" r="0" t="0"/>
          <a:stretch/>
        </p:blipFill>
        <p:spPr>
          <a:xfrm>
            <a:off x="611560" y="3356992"/>
            <a:ext cx="7920880" cy="3001516"/>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5"/>
          <p:cNvSpPr txBox="1"/>
          <p:nvPr>
            <p:ph idx="1" type="body"/>
          </p:nvPr>
        </p:nvSpPr>
        <p:spPr>
          <a:xfrm>
            <a:off x="143550" y="966275"/>
            <a:ext cx="8856900" cy="5607600"/>
          </a:xfrm>
          <a:prstGeom prst="rect">
            <a:avLst/>
          </a:prstGeom>
          <a:noFill/>
          <a:ln>
            <a:noFill/>
          </a:ln>
        </p:spPr>
        <p:txBody>
          <a:bodyPr anchorCtr="0" anchor="t" bIns="45700" lIns="91425" spcFirstLastPara="1" rIns="91425" wrap="square" tIns="45700">
            <a:normAutofit/>
          </a:bodyPr>
          <a:lstStyle/>
          <a:p>
            <a:pPr indent="0" lvl="0" marL="0" rtl="0" algn="l">
              <a:spcBef>
                <a:spcPts val="480"/>
              </a:spcBef>
              <a:spcAft>
                <a:spcPts val="0"/>
              </a:spcAft>
              <a:buSzPts val="2280"/>
              <a:buNone/>
            </a:pPr>
            <a:r>
              <a:rPr lang="en-IN" sz="2400" u="sng">
                <a:latin typeface="Times New Roman"/>
                <a:ea typeface="Times New Roman"/>
                <a:cs typeface="Times New Roman"/>
                <a:sym typeface="Times New Roman"/>
              </a:rPr>
              <a:t>How does K-NN work?</a:t>
            </a:r>
            <a:endParaRPr sz="2400">
              <a:latin typeface="Times New Roman"/>
              <a:ea typeface="Times New Roman"/>
              <a:cs typeface="Times New Roman"/>
              <a:sym typeface="Times New Roman"/>
            </a:endParaRPr>
          </a:p>
          <a:p>
            <a:pPr indent="0" lvl="0" marL="0" rtl="0" algn="l">
              <a:lnSpc>
                <a:spcPct val="150000"/>
              </a:lnSpc>
              <a:spcBef>
                <a:spcPts val="400"/>
              </a:spcBef>
              <a:spcAft>
                <a:spcPts val="0"/>
              </a:spcAft>
              <a:buSzPts val="1900"/>
              <a:buNone/>
            </a:pPr>
            <a:r>
              <a:rPr lang="en-IN" sz="2000">
                <a:latin typeface="Times New Roman"/>
                <a:ea typeface="Times New Roman"/>
                <a:cs typeface="Times New Roman"/>
                <a:sym typeface="Times New Roman"/>
              </a:rPr>
              <a:t>The K-NN working can be explained on the basis of the below algorithm:</a:t>
            </a:r>
            <a:endParaRPr/>
          </a:p>
          <a:p>
            <a:pPr indent="-274320" lvl="0" marL="274320" rtl="0" algn="l">
              <a:lnSpc>
                <a:spcPct val="150000"/>
              </a:lnSpc>
              <a:spcBef>
                <a:spcPts val="400"/>
              </a:spcBef>
              <a:spcAft>
                <a:spcPts val="0"/>
              </a:spcAft>
              <a:buSzPts val="1900"/>
              <a:buChar char="⚫"/>
            </a:pPr>
            <a:r>
              <a:rPr b="1" lang="en-IN" sz="2000">
                <a:latin typeface="Times New Roman"/>
                <a:ea typeface="Times New Roman"/>
                <a:cs typeface="Times New Roman"/>
                <a:sym typeface="Times New Roman"/>
              </a:rPr>
              <a:t>Step-1:</a:t>
            </a:r>
            <a:r>
              <a:rPr lang="en-IN" sz="2000">
                <a:latin typeface="Times New Roman"/>
                <a:ea typeface="Times New Roman"/>
                <a:cs typeface="Times New Roman"/>
                <a:sym typeface="Times New Roman"/>
              </a:rPr>
              <a:t> Select the number K of the neighbors</a:t>
            </a:r>
            <a:endParaRPr/>
          </a:p>
          <a:p>
            <a:pPr indent="-274320" lvl="0" marL="274320" rtl="0" algn="l">
              <a:lnSpc>
                <a:spcPct val="150000"/>
              </a:lnSpc>
              <a:spcBef>
                <a:spcPts val="400"/>
              </a:spcBef>
              <a:spcAft>
                <a:spcPts val="0"/>
              </a:spcAft>
              <a:buSzPts val="1900"/>
              <a:buChar char="⚫"/>
            </a:pPr>
            <a:r>
              <a:rPr b="1" lang="en-IN" sz="2000">
                <a:latin typeface="Times New Roman"/>
                <a:ea typeface="Times New Roman"/>
                <a:cs typeface="Times New Roman"/>
                <a:sym typeface="Times New Roman"/>
              </a:rPr>
              <a:t>Step-2:</a:t>
            </a:r>
            <a:r>
              <a:rPr lang="en-IN" sz="2000">
                <a:latin typeface="Times New Roman"/>
                <a:ea typeface="Times New Roman"/>
                <a:cs typeface="Times New Roman"/>
                <a:sym typeface="Times New Roman"/>
              </a:rPr>
              <a:t> Calculate the Euclidean distance between test data and each data points in     the train data </a:t>
            </a:r>
            <a:endParaRPr sz="2000">
              <a:latin typeface="Times New Roman"/>
              <a:ea typeface="Times New Roman"/>
              <a:cs typeface="Times New Roman"/>
              <a:sym typeface="Times New Roman"/>
            </a:endParaRPr>
          </a:p>
          <a:p>
            <a:pPr indent="-274320" lvl="0" marL="274320" rtl="0" algn="l">
              <a:lnSpc>
                <a:spcPct val="150000"/>
              </a:lnSpc>
              <a:spcBef>
                <a:spcPts val="400"/>
              </a:spcBef>
              <a:spcAft>
                <a:spcPts val="0"/>
              </a:spcAft>
              <a:buSzPts val="1900"/>
              <a:buChar char="⚫"/>
            </a:pPr>
            <a:r>
              <a:rPr b="1" lang="en-IN" sz="2000">
                <a:latin typeface="Times New Roman"/>
                <a:ea typeface="Times New Roman"/>
                <a:cs typeface="Times New Roman"/>
                <a:sym typeface="Times New Roman"/>
              </a:rPr>
              <a:t>Step-3:</a:t>
            </a:r>
            <a:r>
              <a:rPr lang="en-IN" sz="2000">
                <a:latin typeface="Times New Roman"/>
                <a:ea typeface="Times New Roman"/>
                <a:cs typeface="Times New Roman"/>
                <a:sym typeface="Times New Roman"/>
              </a:rPr>
              <a:t> Take the K nearest neighbors as per the calculated Euclidean distance.</a:t>
            </a:r>
            <a:endParaRPr/>
          </a:p>
          <a:p>
            <a:pPr indent="-274320" lvl="0" marL="274320" rtl="0" algn="l">
              <a:lnSpc>
                <a:spcPct val="150000"/>
              </a:lnSpc>
              <a:spcBef>
                <a:spcPts val="400"/>
              </a:spcBef>
              <a:spcAft>
                <a:spcPts val="0"/>
              </a:spcAft>
              <a:buSzPts val="1900"/>
              <a:buChar char="⚫"/>
            </a:pPr>
            <a:r>
              <a:rPr b="1" lang="en-IN" sz="2000">
                <a:latin typeface="Times New Roman"/>
                <a:ea typeface="Times New Roman"/>
                <a:cs typeface="Times New Roman"/>
                <a:sym typeface="Times New Roman"/>
              </a:rPr>
              <a:t>Step-4:</a:t>
            </a:r>
            <a:r>
              <a:rPr lang="en-IN" sz="2000">
                <a:latin typeface="Times New Roman"/>
                <a:ea typeface="Times New Roman"/>
                <a:cs typeface="Times New Roman"/>
                <a:sym typeface="Times New Roman"/>
              </a:rPr>
              <a:t> Among these k neighbors, count the number of the data points in each category.</a:t>
            </a:r>
            <a:endParaRPr/>
          </a:p>
          <a:p>
            <a:pPr indent="-274320" lvl="0" marL="274320" rtl="0" algn="l">
              <a:lnSpc>
                <a:spcPct val="150000"/>
              </a:lnSpc>
              <a:spcBef>
                <a:spcPts val="400"/>
              </a:spcBef>
              <a:spcAft>
                <a:spcPts val="0"/>
              </a:spcAft>
              <a:buSzPts val="1900"/>
              <a:buChar char="⚫"/>
            </a:pPr>
            <a:r>
              <a:rPr b="1" lang="en-IN" sz="2000">
                <a:latin typeface="Times New Roman"/>
                <a:ea typeface="Times New Roman"/>
                <a:cs typeface="Times New Roman"/>
                <a:sym typeface="Times New Roman"/>
              </a:rPr>
              <a:t>Step-5:</a:t>
            </a:r>
            <a:r>
              <a:rPr lang="en-IN" sz="2000">
                <a:latin typeface="Times New Roman"/>
                <a:ea typeface="Times New Roman"/>
                <a:cs typeface="Times New Roman"/>
                <a:sym typeface="Times New Roman"/>
              </a:rPr>
              <a:t> Assign the new data points to that category for which the number of the neighbor is maximum.</a:t>
            </a:r>
            <a:endParaRPr/>
          </a:p>
          <a:p>
            <a:pPr indent="-274320" lvl="0" marL="274320" rtl="0" algn="l">
              <a:lnSpc>
                <a:spcPct val="150000"/>
              </a:lnSpc>
              <a:spcBef>
                <a:spcPts val="400"/>
              </a:spcBef>
              <a:spcAft>
                <a:spcPts val="0"/>
              </a:spcAft>
              <a:buSzPts val="1900"/>
              <a:buChar char="⚫"/>
            </a:pPr>
            <a:r>
              <a:rPr b="1" lang="en-IN" sz="2000">
                <a:latin typeface="Times New Roman"/>
                <a:ea typeface="Times New Roman"/>
                <a:cs typeface="Times New Roman"/>
                <a:sym typeface="Times New Roman"/>
              </a:rPr>
              <a:t>Step-6:</a:t>
            </a:r>
            <a:r>
              <a:rPr lang="en-IN" sz="2000">
                <a:latin typeface="Times New Roman"/>
                <a:ea typeface="Times New Roman"/>
                <a:cs typeface="Times New Roman"/>
                <a:sym typeface="Times New Roman"/>
              </a:rPr>
              <a:t> Our model is ready</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6"/>
          <p:cNvSpPr txBox="1"/>
          <p:nvPr>
            <p:ph idx="1" type="body"/>
          </p:nvPr>
        </p:nvSpPr>
        <p:spPr>
          <a:xfrm>
            <a:off x="107550" y="1204027"/>
            <a:ext cx="8928900" cy="1194000"/>
          </a:xfrm>
          <a:prstGeom prst="rect">
            <a:avLst/>
          </a:prstGeom>
          <a:noFill/>
          <a:ln>
            <a:noFill/>
          </a:ln>
        </p:spPr>
        <p:txBody>
          <a:bodyPr anchorCtr="0" anchor="t" bIns="45700" lIns="91425" spcFirstLastPara="1" rIns="91425" wrap="square" tIns="45700">
            <a:normAutofit/>
          </a:bodyPr>
          <a:lstStyle/>
          <a:p>
            <a:pPr indent="0" lvl="0" marL="0" rtl="0" algn="l">
              <a:lnSpc>
                <a:spcPct val="150000"/>
              </a:lnSpc>
              <a:spcBef>
                <a:spcPts val="400"/>
              </a:spcBef>
              <a:spcAft>
                <a:spcPts val="0"/>
              </a:spcAft>
              <a:buSzPts val="1900"/>
              <a:buNone/>
            </a:pPr>
            <a:r>
              <a:rPr lang="en-IN" sz="2000">
                <a:latin typeface="Times New Roman"/>
                <a:ea typeface="Times New Roman"/>
                <a:cs typeface="Times New Roman"/>
                <a:sym typeface="Times New Roman"/>
              </a:rPr>
              <a:t>Suppose we have a new data point and we need to put it in the required category. Consider the below image:</a:t>
            </a:r>
            <a:endParaRPr sz="2000">
              <a:latin typeface="Times New Roman"/>
              <a:ea typeface="Times New Roman"/>
              <a:cs typeface="Times New Roman"/>
              <a:sym typeface="Times New Roman"/>
            </a:endParaRPr>
          </a:p>
        </p:txBody>
      </p:sp>
      <p:pic>
        <p:nvPicPr>
          <p:cNvPr id="294" name="Google Shape;294;p26"/>
          <p:cNvPicPr preferRelativeResize="0"/>
          <p:nvPr/>
        </p:nvPicPr>
        <p:blipFill rotWithShape="1">
          <a:blip r:embed="rId3">
            <a:alphaModFix/>
          </a:blip>
          <a:srcRect b="0" l="0" r="0" t="0"/>
          <a:stretch/>
        </p:blipFill>
        <p:spPr>
          <a:xfrm>
            <a:off x="2190750" y="2944315"/>
            <a:ext cx="4109443" cy="328755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7"/>
          <p:cNvSpPr txBox="1"/>
          <p:nvPr>
            <p:ph idx="1" type="body"/>
          </p:nvPr>
        </p:nvSpPr>
        <p:spPr>
          <a:xfrm>
            <a:off x="390300" y="1062968"/>
            <a:ext cx="8363400" cy="2138400"/>
          </a:xfrm>
          <a:prstGeom prst="rect">
            <a:avLst/>
          </a:prstGeom>
          <a:noFill/>
          <a:ln>
            <a:noFill/>
          </a:ln>
        </p:spPr>
        <p:txBody>
          <a:bodyPr anchorCtr="0" anchor="t" bIns="45700" lIns="91425" spcFirstLastPara="1" rIns="91425" wrap="square" tIns="45700">
            <a:normAutofit/>
          </a:bodyPr>
          <a:lstStyle/>
          <a:p>
            <a:pPr indent="-274320" lvl="0" marL="274320" rtl="0" algn="just">
              <a:lnSpc>
                <a:spcPct val="150000"/>
              </a:lnSpc>
              <a:spcBef>
                <a:spcPts val="0"/>
              </a:spcBef>
              <a:spcAft>
                <a:spcPts val="0"/>
              </a:spcAft>
              <a:buSzPts val="1900"/>
              <a:buChar char="⚫"/>
            </a:pPr>
            <a:r>
              <a:rPr lang="en-IN" sz="2000">
                <a:latin typeface="Times New Roman"/>
                <a:ea typeface="Times New Roman"/>
                <a:cs typeface="Times New Roman"/>
                <a:sym typeface="Times New Roman"/>
              </a:rPr>
              <a:t>Firstly, we will choose the number of neighbors, so we will choose the k=5.</a:t>
            </a:r>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Next, we will calculate the </a:t>
            </a:r>
            <a:r>
              <a:rPr b="1" lang="en-IN" sz="2000">
                <a:latin typeface="Times New Roman"/>
                <a:ea typeface="Times New Roman"/>
                <a:cs typeface="Times New Roman"/>
                <a:sym typeface="Times New Roman"/>
              </a:rPr>
              <a:t>Euclidean distance</a:t>
            </a:r>
            <a:r>
              <a:rPr lang="en-IN" sz="2000">
                <a:latin typeface="Times New Roman"/>
                <a:ea typeface="Times New Roman"/>
                <a:cs typeface="Times New Roman"/>
                <a:sym typeface="Times New Roman"/>
              </a:rPr>
              <a:t> between the data points. The Euclidean distance is the distance between two points, which we have already studied in geometry. It can be calculated as:</a:t>
            </a:r>
            <a:endParaRPr/>
          </a:p>
        </p:txBody>
      </p:sp>
      <p:pic>
        <p:nvPicPr>
          <p:cNvPr id="300" name="Google Shape;300;p27"/>
          <p:cNvPicPr preferRelativeResize="0"/>
          <p:nvPr/>
        </p:nvPicPr>
        <p:blipFill rotWithShape="1">
          <a:blip r:embed="rId3">
            <a:alphaModFix/>
          </a:blip>
          <a:srcRect b="0" l="0" r="0" t="0"/>
          <a:stretch/>
        </p:blipFill>
        <p:spPr>
          <a:xfrm>
            <a:off x="2380997" y="3201378"/>
            <a:ext cx="4248473" cy="3398778"/>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8"/>
          <p:cNvSpPr txBox="1"/>
          <p:nvPr>
            <p:ph idx="1" type="body"/>
          </p:nvPr>
        </p:nvSpPr>
        <p:spPr>
          <a:xfrm>
            <a:off x="143550" y="1029598"/>
            <a:ext cx="8856900" cy="1644000"/>
          </a:xfrm>
          <a:prstGeom prst="rect">
            <a:avLst/>
          </a:prstGeom>
          <a:noFill/>
          <a:ln>
            <a:noFill/>
          </a:ln>
        </p:spPr>
        <p:txBody>
          <a:bodyPr anchorCtr="0" anchor="t" bIns="45700" lIns="91425" spcFirstLastPara="1" rIns="91425" wrap="square" tIns="45700">
            <a:normAutofit/>
          </a:bodyPr>
          <a:lstStyle/>
          <a:p>
            <a:pPr indent="-274320" lvl="0" marL="274320" rtl="0" algn="just">
              <a:lnSpc>
                <a:spcPct val="150000"/>
              </a:lnSpc>
              <a:spcBef>
                <a:spcPts val="0"/>
              </a:spcBef>
              <a:spcAft>
                <a:spcPts val="0"/>
              </a:spcAft>
              <a:buSzPts val="1900"/>
              <a:buFont typeface="Arial"/>
              <a:buChar char="•"/>
            </a:pPr>
            <a:r>
              <a:rPr lang="en-IN" sz="2000">
                <a:latin typeface="Times New Roman"/>
                <a:ea typeface="Times New Roman"/>
                <a:cs typeface="Times New Roman"/>
                <a:sym typeface="Times New Roman"/>
              </a:rPr>
              <a:t>By calculating the Euclidean distance we got the nearest neighbors, as three nearest neighbors in category A and two nearest neighbors in category B. Consider the below image</a:t>
            </a:r>
            <a:r>
              <a:rPr lang="en-IN"/>
              <a:t>:</a:t>
            </a:r>
            <a:endParaRPr/>
          </a:p>
        </p:txBody>
      </p:sp>
      <p:pic>
        <p:nvPicPr>
          <p:cNvPr id="306" name="Google Shape;306;p28"/>
          <p:cNvPicPr preferRelativeResize="0"/>
          <p:nvPr/>
        </p:nvPicPr>
        <p:blipFill rotWithShape="1">
          <a:blip r:embed="rId3">
            <a:alphaModFix/>
          </a:blip>
          <a:srcRect b="0" l="0" r="0" t="0"/>
          <a:stretch/>
        </p:blipFill>
        <p:spPr>
          <a:xfrm>
            <a:off x="1864696" y="2768371"/>
            <a:ext cx="4757514" cy="3806011"/>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9"/>
          <p:cNvSpPr txBox="1"/>
          <p:nvPr>
            <p:ph idx="1" type="body"/>
          </p:nvPr>
        </p:nvSpPr>
        <p:spPr>
          <a:xfrm>
            <a:off x="179512" y="188640"/>
            <a:ext cx="8712968" cy="6480720"/>
          </a:xfrm>
          <a:prstGeom prst="rect">
            <a:avLst/>
          </a:prstGeom>
          <a:noFill/>
          <a:ln>
            <a:noFill/>
          </a:ln>
        </p:spPr>
        <p:txBody>
          <a:bodyPr anchorCtr="0" anchor="t" bIns="45700" lIns="91425" spcFirstLastPara="1" rIns="91425" wrap="square" tIns="45700">
            <a:normAutofit/>
          </a:bodyPr>
          <a:lstStyle/>
          <a:p>
            <a:pPr indent="-153670" lvl="0" marL="274320" rtl="0" algn="l">
              <a:lnSpc>
                <a:spcPct val="150000"/>
              </a:lnSpc>
              <a:spcBef>
                <a:spcPts val="0"/>
              </a:spcBef>
              <a:spcAft>
                <a:spcPts val="0"/>
              </a:spcAft>
              <a:buSzPts val="1900"/>
              <a:buNone/>
            </a:pPr>
            <a:r>
              <a:t/>
            </a:r>
            <a:endParaRPr sz="2000">
              <a:latin typeface="Times New Roman"/>
              <a:ea typeface="Times New Roman"/>
              <a:cs typeface="Times New Roman"/>
              <a:sym typeface="Times New Roman"/>
            </a:endParaRPr>
          </a:p>
          <a:p>
            <a:pPr indent="-153670" lvl="0" marL="274320" rtl="0" algn="l">
              <a:lnSpc>
                <a:spcPct val="150000"/>
              </a:lnSpc>
              <a:spcBef>
                <a:spcPts val="400"/>
              </a:spcBef>
              <a:spcAft>
                <a:spcPts val="0"/>
              </a:spcAft>
              <a:buSzPts val="1900"/>
              <a:buNone/>
            </a:pPr>
            <a:r>
              <a:t/>
            </a:r>
            <a:endParaRPr sz="2000">
              <a:latin typeface="Times New Roman"/>
              <a:ea typeface="Times New Roman"/>
              <a:cs typeface="Times New Roman"/>
              <a:sym typeface="Times New Roman"/>
            </a:endParaRPr>
          </a:p>
          <a:p>
            <a:pPr indent="-274320" lvl="0" marL="274320" rtl="0" algn="l">
              <a:lnSpc>
                <a:spcPct val="150000"/>
              </a:lnSpc>
              <a:spcBef>
                <a:spcPts val="400"/>
              </a:spcBef>
              <a:spcAft>
                <a:spcPts val="0"/>
              </a:spcAft>
              <a:buSzPts val="1900"/>
              <a:buChar char="⚫"/>
            </a:pPr>
            <a:r>
              <a:rPr lang="en-IN" sz="2000">
                <a:latin typeface="Times New Roman"/>
                <a:ea typeface="Times New Roman"/>
                <a:cs typeface="Times New Roman"/>
                <a:sym typeface="Times New Roman"/>
              </a:rPr>
              <a:t>As we can see the 3 nearest neighbors are from category A, hence this new data point must belong to category A.</a:t>
            </a:r>
            <a:endParaRPr/>
          </a:p>
          <a:p>
            <a:pPr indent="0" lvl="0" marL="0" rtl="0" algn="l">
              <a:spcBef>
                <a:spcPts val="520"/>
              </a:spcBef>
              <a:spcAft>
                <a:spcPts val="0"/>
              </a:spcAft>
              <a:buSzPts val="2470"/>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graphicFrame>
        <p:nvGraphicFramePr>
          <p:cNvPr id="316" name="Google Shape;316;p30"/>
          <p:cNvGraphicFramePr/>
          <p:nvPr/>
        </p:nvGraphicFramePr>
        <p:xfrm>
          <a:off x="992466" y="1446154"/>
          <a:ext cx="3000000" cy="3000000"/>
        </p:xfrm>
        <a:graphic>
          <a:graphicData uri="http://schemas.openxmlformats.org/drawingml/2006/table">
            <a:tbl>
              <a:tblPr bandRow="1" firstRow="1">
                <a:noFill/>
                <a:tableStyleId>{3092457B-BAAC-4B4F-8ADB-0F82CDF9F6C0}</a:tableStyleId>
              </a:tblPr>
              <a:tblGrid>
                <a:gridCol w="2292925"/>
                <a:gridCol w="2234925"/>
                <a:gridCol w="2226900"/>
              </a:tblGrid>
              <a:tr h="149725">
                <a:tc>
                  <a:txBody>
                    <a:bodyPr/>
                    <a:lstStyle/>
                    <a:p>
                      <a:pPr indent="0" lvl="0" marL="0" marR="0" rtl="0" algn="l">
                        <a:spcBef>
                          <a:spcPts val="0"/>
                        </a:spcBef>
                        <a:spcAft>
                          <a:spcPts val="0"/>
                        </a:spcAft>
                        <a:buNone/>
                      </a:pPr>
                      <a:r>
                        <a:rPr lang="en-IN" sz="1800"/>
                        <a:t>Age</a:t>
                      </a:r>
                      <a:endParaRPr sz="1800"/>
                    </a:p>
                  </a:txBody>
                  <a:tcPr marT="45725" marB="45725" marR="91450" marL="91450"/>
                </a:tc>
                <a:tc>
                  <a:txBody>
                    <a:bodyPr/>
                    <a:lstStyle/>
                    <a:p>
                      <a:pPr indent="0" lvl="0" marL="0" marR="0" rtl="0" algn="l">
                        <a:spcBef>
                          <a:spcPts val="0"/>
                        </a:spcBef>
                        <a:spcAft>
                          <a:spcPts val="0"/>
                        </a:spcAft>
                        <a:buNone/>
                      </a:pPr>
                      <a:r>
                        <a:rPr lang="en-IN" sz="1800"/>
                        <a:t>Loan</a:t>
                      </a:r>
                      <a:endParaRPr sz="1800"/>
                    </a:p>
                  </a:txBody>
                  <a:tcPr marT="45725" marB="45725" marR="91450" marL="91450"/>
                </a:tc>
                <a:tc>
                  <a:txBody>
                    <a:bodyPr/>
                    <a:lstStyle/>
                    <a:p>
                      <a:pPr indent="0" lvl="0" marL="0" marR="0" rtl="0" algn="l">
                        <a:spcBef>
                          <a:spcPts val="0"/>
                        </a:spcBef>
                        <a:spcAft>
                          <a:spcPts val="0"/>
                        </a:spcAft>
                        <a:buNone/>
                      </a:pPr>
                      <a:r>
                        <a:rPr lang="en-IN" sz="1800"/>
                        <a:t>Risk</a:t>
                      </a:r>
                      <a:endParaRPr sz="1800"/>
                    </a:p>
                  </a:txBody>
                  <a:tcPr marT="45725" marB="45725" marR="91450" marL="91450"/>
                </a:tc>
              </a:tr>
              <a:tr h="336025">
                <a:tc>
                  <a:txBody>
                    <a:bodyPr/>
                    <a:lstStyle/>
                    <a:p>
                      <a:pPr indent="0" lvl="0" marL="0" marR="0" rtl="0" algn="l">
                        <a:spcBef>
                          <a:spcPts val="0"/>
                        </a:spcBef>
                        <a:spcAft>
                          <a:spcPts val="0"/>
                        </a:spcAft>
                        <a:buNone/>
                      </a:pPr>
                      <a:r>
                        <a:rPr lang="en-IN" sz="1800"/>
                        <a:t>25</a:t>
                      </a:r>
                      <a:endParaRPr sz="1800"/>
                    </a:p>
                  </a:txBody>
                  <a:tcPr marT="45725" marB="45725" marR="91450" marL="91450"/>
                </a:tc>
                <a:tc>
                  <a:txBody>
                    <a:bodyPr/>
                    <a:lstStyle/>
                    <a:p>
                      <a:pPr indent="0" lvl="0" marL="0" marR="0" rtl="0" algn="l">
                        <a:spcBef>
                          <a:spcPts val="0"/>
                        </a:spcBef>
                        <a:spcAft>
                          <a:spcPts val="0"/>
                        </a:spcAft>
                        <a:buNone/>
                      </a:pPr>
                      <a:r>
                        <a:rPr lang="en-IN" sz="1800"/>
                        <a:t>40</a:t>
                      </a:r>
                      <a:endParaRPr sz="1800"/>
                    </a:p>
                  </a:txBody>
                  <a:tcPr marT="45725" marB="45725" marR="91450" marL="91450"/>
                </a:tc>
                <a:tc>
                  <a:txBody>
                    <a:bodyPr/>
                    <a:lstStyle/>
                    <a:p>
                      <a:pPr indent="0" lvl="0" marL="0" marR="0" rtl="0" algn="l">
                        <a:spcBef>
                          <a:spcPts val="0"/>
                        </a:spcBef>
                        <a:spcAft>
                          <a:spcPts val="0"/>
                        </a:spcAft>
                        <a:buNone/>
                      </a:pPr>
                      <a:r>
                        <a:rPr lang="en-IN" sz="1800"/>
                        <a:t>N</a:t>
                      </a:r>
                      <a:endParaRPr sz="1800"/>
                    </a:p>
                  </a:txBody>
                  <a:tcPr marT="45725" marB="45725" marR="91450" marL="91450"/>
                </a:tc>
              </a:tr>
              <a:tr h="336025">
                <a:tc>
                  <a:txBody>
                    <a:bodyPr/>
                    <a:lstStyle/>
                    <a:p>
                      <a:pPr indent="0" lvl="0" marL="0" marR="0" rtl="0" algn="l">
                        <a:spcBef>
                          <a:spcPts val="0"/>
                        </a:spcBef>
                        <a:spcAft>
                          <a:spcPts val="0"/>
                        </a:spcAft>
                        <a:buNone/>
                      </a:pPr>
                      <a:r>
                        <a:rPr lang="en-IN" sz="1800"/>
                        <a:t>45</a:t>
                      </a:r>
                      <a:endParaRPr sz="1800"/>
                    </a:p>
                  </a:txBody>
                  <a:tcPr marT="45725" marB="45725" marR="91450" marL="91450"/>
                </a:tc>
                <a:tc>
                  <a:txBody>
                    <a:bodyPr/>
                    <a:lstStyle/>
                    <a:p>
                      <a:pPr indent="0" lvl="0" marL="0" marR="0" rtl="0" algn="l">
                        <a:spcBef>
                          <a:spcPts val="0"/>
                        </a:spcBef>
                        <a:spcAft>
                          <a:spcPts val="0"/>
                        </a:spcAft>
                        <a:buNone/>
                      </a:pPr>
                      <a:r>
                        <a:rPr lang="en-IN" sz="1800"/>
                        <a:t>80</a:t>
                      </a:r>
                      <a:endParaRPr sz="1800"/>
                    </a:p>
                  </a:txBody>
                  <a:tcPr marT="45725" marB="45725" marR="91450" marL="91450"/>
                </a:tc>
                <a:tc>
                  <a:txBody>
                    <a:bodyPr/>
                    <a:lstStyle/>
                    <a:p>
                      <a:pPr indent="0" lvl="0" marL="0" marR="0" rtl="0" algn="l">
                        <a:spcBef>
                          <a:spcPts val="0"/>
                        </a:spcBef>
                        <a:spcAft>
                          <a:spcPts val="0"/>
                        </a:spcAft>
                        <a:buNone/>
                      </a:pPr>
                      <a:r>
                        <a:rPr lang="en-IN" sz="1800"/>
                        <a:t>N</a:t>
                      </a:r>
                      <a:endParaRPr sz="1800"/>
                    </a:p>
                  </a:txBody>
                  <a:tcPr marT="45725" marB="45725" marR="91450" marL="91450"/>
                </a:tc>
              </a:tr>
              <a:tr h="336025">
                <a:tc>
                  <a:txBody>
                    <a:bodyPr/>
                    <a:lstStyle/>
                    <a:p>
                      <a:pPr indent="0" lvl="0" marL="0" marR="0" rtl="0" algn="l">
                        <a:spcBef>
                          <a:spcPts val="0"/>
                        </a:spcBef>
                        <a:spcAft>
                          <a:spcPts val="0"/>
                        </a:spcAft>
                        <a:buNone/>
                      </a:pPr>
                      <a:r>
                        <a:rPr lang="en-IN" sz="1800"/>
                        <a:t>52</a:t>
                      </a:r>
                      <a:endParaRPr sz="1800"/>
                    </a:p>
                  </a:txBody>
                  <a:tcPr marT="45725" marB="45725" marR="91450" marL="91450"/>
                </a:tc>
                <a:tc>
                  <a:txBody>
                    <a:bodyPr/>
                    <a:lstStyle/>
                    <a:p>
                      <a:pPr indent="0" lvl="0" marL="0" marR="0" rtl="0" algn="l">
                        <a:spcBef>
                          <a:spcPts val="0"/>
                        </a:spcBef>
                        <a:spcAft>
                          <a:spcPts val="0"/>
                        </a:spcAft>
                        <a:buNone/>
                      </a:pPr>
                      <a:r>
                        <a:rPr lang="en-IN" sz="1800"/>
                        <a:t>18</a:t>
                      </a:r>
                      <a:endParaRPr sz="1800"/>
                    </a:p>
                  </a:txBody>
                  <a:tcPr marT="45725" marB="45725" marR="91450" marL="91450"/>
                </a:tc>
                <a:tc>
                  <a:txBody>
                    <a:bodyPr/>
                    <a:lstStyle/>
                    <a:p>
                      <a:pPr indent="0" lvl="0" marL="0" marR="0" rtl="0" algn="l">
                        <a:spcBef>
                          <a:spcPts val="0"/>
                        </a:spcBef>
                        <a:spcAft>
                          <a:spcPts val="0"/>
                        </a:spcAft>
                        <a:buNone/>
                      </a:pPr>
                      <a:r>
                        <a:rPr lang="en-IN" sz="1800"/>
                        <a:t>N</a:t>
                      </a:r>
                      <a:endParaRPr sz="1800"/>
                    </a:p>
                  </a:txBody>
                  <a:tcPr marT="45725" marB="45725" marR="91450" marL="91450"/>
                </a:tc>
              </a:tr>
              <a:tr h="336025">
                <a:tc>
                  <a:txBody>
                    <a:bodyPr/>
                    <a:lstStyle/>
                    <a:p>
                      <a:pPr indent="0" lvl="0" marL="0" marR="0" rtl="0" algn="l">
                        <a:spcBef>
                          <a:spcPts val="0"/>
                        </a:spcBef>
                        <a:spcAft>
                          <a:spcPts val="0"/>
                        </a:spcAft>
                        <a:buNone/>
                      </a:pPr>
                      <a:r>
                        <a:rPr lang="en-IN" sz="1800"/>
                        <a:t>23</a:t>
                      </a:r>
                      <a:endParaRPr sz="1800"/>
                    </a:p>
                  </a:txBody>
                  <a:tcPr marT="45725" marB="45725" marR="91450" marL="91450"/>
                </a:tc>
                <a:tc>
                  <a:txBody>
                    <a:bodyPr/>
                    <a:lstStyle/>
                    <a:p>
                      <a:pPr indent="0" lvl="0" marL="0" marR="0" rtl="0" algn="l">
                        <a:spcBef>
                          <a:spcPts val="0"/>
                        </a:spcBef>
                        <a:spcAft>
                          <a:spcPts val="0"/>
                        </a:spcAft>
                        <a:buNone/>
                      </a:pPr>
                      <a:r>
                        <a:rPr lang="en-IN" sz="1800"/>
                        <a:t>95</a:t>
                      </a:r>
                      <a:endParaRPr sz="1800"/>
                    </a:p>
                  </a:txBody>
                  <a:tcPr marT="45725" marB="45725" marR="91450" marL="91450"/>
                </a:tc>
                <a:tc>
                  <a:txBody>
                    <a:bodyPr/>
                    <a:lstStyle/>
                    <a:p>
                      <a:pPr indent="0" lvl="0" marL="0" marR="0" rtl="0" algn="l">
                        <a:spcBef>
                          <a:spcPts val="0"/>
                        </a:spcBef>
                        <a:spcAft>
                          <a:spcPts val="0"/>
                        </a:spcAft>
                        <a:buNone/>
                      </a:pPr>
                      <a:r>
                        <a:rPr lang="en-IN" sz="1800"/>
                        <a:t>Y</a:t>
                      </a:r>
                      <a:endParaRPr sz="1800"/>
                    </a:p>
                  </a:txBody>
                  <a:tcPr marT="45725" marB="45725" marR="91450" marL="91450"/>
                </a:tc>
              </a:tr>
              <a:tr h="336025">
                <a:tc>
                  <a:txBody>
                    <a:bodyPr/>
                    <a:lstStyle/>
                    <a:p>
                      <a:pPr indent="0" lvl="0" marL="0" marR="0" rtl="0" algn="l">
                        <a:spcBef>
                          <a:spcPts val="0"/>
                        </a:spcBef>
                        <a:spcAft>
                          <a:spcPts val="0"/>
                        </a:spcAft>
                        <a:buNone/>
                      </a:pPr>
                      <a:r>
                        <a:rPr lang="en-IN" sz="1800"/>
                        <a:t>60</a:t>
                      </a:r>
                      <a:endParaRPr sz="1800"/>
                    </a:p>
                  </a:txBody>
                  <a:tcPr marT="45725" marB="45725" marR="91450" marL="91450"/>
                </a:tc>
                <a:tc>
                  <a:txBody>
                    <a:bodyPr/>
                    <a:lstStyle/>
                    <a:p>
                      <a:pPr indent="0" lvl="0" marL="0" marR="0" rtl="0" algn="l">
                        <a:spcBef>
                          <a:spcPts val="0"/>
                        </a:spcBef>
                        <a:spcAft>
                          <a:spcPts val="0"/>
                        </a:spcAft>
                        <a:buNone/>
                      </a:pPr>
                      <a:r>
                        <a:rPr lang="en-IN" sz="1800"/>
                        <a:t>100</a:t>
                      </a:r>
                      <a:endParaRPr sz="1800"/>
                    </a:p>
                  </a:txBody>
                  <a:tcPr marT="45725" marB="45725" marR="91450" marL="91450"/>
                </a:tc>
                <a:tc>
                  <a:txBody>
                    <a:bodyPr/>
                    <a:lstStyle/>
                    <a:p>
                      <a:pPr indent="0" lvl="0" marL="0" marR="0" rtl="0" algn="l">
                        <a:spcBef>
                          <a:spcPts val="0"/>
                        </a:spcBef>
                        <a:spcAft>
                          <a:spcPts val="0"/>
                        </a:spcAft>
                        <a:buNone/>
                      </a:pPr>
                      <a:r>
                        <a:rPr lang="en-IN" sz="1800"/>
                        <a:t>Y</a:t>
                      </a:r>
                      <a:endParaRPr sz="1800"/>
                    </a:p>
                  </a:txBody>
                  <a:tcPr marT="45725" marB="45725" marR="91450" marL="91450"/>
                </a:tc>
              </a:tr>
            </a:tbl>
          </a:graphicData>
        </a:graphic>
      </p:graphicFrame>
      <p:sp>
        <p:nvSpPr>
          <p:cNvPr id="317" name="Google Shape;317;p30"/>
          <p:cNvSpPr txBox="1"/>
          <p:nvPr/>
        </p:nvSpPr>
        <p:spPr>
          <a:xfrm>
            <a:off x="1122636" y="4167466"/>
            <a:ext cx="66246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N" sz="1800">
                <a:solidFill>
                  <a:schemeClr val="dk1"/>
                </a:solidFill>
                <a:latin typeface="Constantia"/>
                <a:ea typeface="Constantia"/>
                <a:cs typeface="Constantia"/>
                <a:sym typeface="Constantia"/>
              </a:rPr>
              <a:t>Predict the risk factor when age=48 and loan=150 assume k=3</a:t>
            </a:r>
            <a:endParaRPr sz="1800">
              <a:solidFill>
                <a:schemeClr val="dk1"/>
              </a:solidFill>
              <a:latin typeface="Constantia"/>
              <a:ea typeface="Constantia"/>
              <a:cs typeface="Constantia"/>
              <a:sym typeface="Constanti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1"/>
          <p:cNvSpPr txBox="1"/>
          <p:nvPr>
            <p:ph idx="1" type="body"/>
          </p:nvPr>
        </p:nvSpPr>
        <p:spPr>
          <a:xfrm>
            <a:off x="280025" y="1052400"/>
            <a:ext cx="8363400" cy="5805600"/>
          </a:xfrm>
          <a:prstGeom prst="rect">
            <a:avLst/>
          </a:prstGeom>
          <a:noFill/>
          <a:ln>
            <a:noFill/>
          </a:ln>
        </p:spPr>
        <p:txBody>
          <a:bodyPr anchorCtr="0" anchor="t" bIns="45700" lIns="91425" spcFirstLastPara="1" rIns="91425" wrap="square" tIns="45700">
            <a:normAutofit/>
          </a:bodyPr>
          <a:lstStyle/>
          <a:p>
            <a:pPr indent="-283368" lvl="0" marL="274320" rtl="0" algn="l">
              <a:spcBef>
                <a:spcPts val="0"/>
              </a:spcBef>
              <a:spcAft>
                <a:spcPts val="0"/>
              </a:spcAft>
              <a:buSzPts val="1900"/>
              <a:buChar char="⚫"/>
            </a:pPr>
            <a:r>
              <a:rPr lang="en-IN" sz="2000">
                <a:latin typeface="Times New Roman"/>
                <a:ea typeface="Times New Roman"/>
                <a:cs typeface="Times New Roman"/>
                <a:sym typeface="Times New Roman"/>
              </a:rPr>
              <a:t>Step 1</a:t>
            </a:r>
            <a:r>
              <a:rPr lang="en-IN" sz="2000">
                <a:latin typeface="Times New Roman"/>
                <a:ea typeface="Times New Roman"/>
                <a:cs typeface="Times New Roman"/>
                <a:sym typeface="Times New Roman"/>
              </a:rPr>
              <a:t>:Find the distance between test data and each data point in the train data 	using Euclidean distance</a:t>
            </a:r>
            <a:endParaRPr/>
          </a:p>
          <a:p>
            <a:pPr indent="0" lvl="0" marL="0" rtl="0" algn="l">
              <a:spcBef>
                <a:spcPts val="370"/>
              </a:spcBef>
              <a:spcAft>
                <a:spcPts val="0"/>
              </a:spcAft>
              <a:buSzPts val="1900"/>
              <a:buNone/>
            </a:pPr>
            <a:r>
              <a:rPr b="1" lang="en-IN" sz="2000">
                <a:latin typeface="Times New Roman"/>
                <a:ea typeface="Times New Roman"/>
                <a:cs typeface="Times New Roman"/>
                <a:sym typeface="Times New Roman"/>
              </a:rPr>
              <a:t>               D=SQRT((x1-y1)^2+(x2-y2)^2)</a:t>
            </a:r>
            <a:endParaRPr/>
          </a:p>
          <a:p>
            <a:pPr indent="0" lvl="0" marL="0" rtl="0" algn="l">
              <a:spcBef>
                <a:spcPts val="370"/>
              </a:spcBef>
              <a:spcAft>
                <a:spcPts val="0"/>
              </a:spcAft>
              <a:buSzPts val="1900"/>
              <a:buNone/>
            </a:pPr>
            <a:r>
              <a:rPr b="1" lang="en-IN" sz="2000">
                <a:latin typeface="Times New Roman"/>
                <a:ea typeface="Times New Roman"/>
                <a:cs typeface="Times New Roman"/>
                <a:sym typeface="Times New Roman"/>
              </a:rPr>
              <a:t> 	</a:t>
            </a:r>
            <a:r>
              <a:rPr lang="en-IN" sz="2000">
                <a:latin typeface="Times New Roman"/>
                <a:ea typeface="Times New Roman"/>
                <a:cs typeface="Times New Roman"/>
                <a:sym typeface="Times New Roman"/>
              </a:rPr>
              <a:t>x1=48 x2=150 </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y1=25 y2=40</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D=SQRT((48-25)^2+(150-40)^2)</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=SQRT((23)^2+(110)^2)</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=SQRT(529+12100)</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=SQRT(12629) </a:t>
            </a:r>
            <a:r>
              <a:rPr lang="en-IN" sz="2000">
                <a:latin typeface="Times New Roman"/>
                <a:ea typeface="Times New Roman"/>
                <a:cs typeface="Times New Roman"/>
                <a:sym typeface="Times New Roman"/>
              </a:rPr>
              <a:t>=</a:t>
            </a:r>
            <a:r>
              <a:rPr lang="en-IN" sz="2000">
                <a:latin typeface="Times New Roman"/>
                <a:ea typeface="Times New Roman"/>
                <a:cs typeface="Times New Roman"/>
                <a:sym typeface="Times New Roman"/>
              </a:rPr>
              <a:t>112.378</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x1=48 x2=150</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y1=45 y2=80</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D=SQRT((48-45)^2+(150-80)^2)</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=SQRT((3)^2+(70)^2)</a:t>
            </a:r>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=SQRT(9+4900)</a:t>
            </a:r>
            <a:endParaRPr sz="2000">
              <a:latin typeface="Times New Roman"/>
              <a:ea typeface="Times New Roman"/>
              <a:cs typeface="Times New Roman"/>
              <a:sym typeface="Times New Roman"/>
            </a:endParaRPr>
          </a:p>
          <a:p>
            <a:pPr indent="0" lvl="0" marL="0" rtl="0" algn="l">
              <a:spcBef>
                <a:spcPts val="370"/>
              </a:spcBef>
              <a:spcAft>
                <a:spcPts val="0"/>
              </a:spcAft>
              <a:buSzPts val="1900"/>
              <a:buNone/>
            </a:pPr>
            <a:r>
              <a:rPr lang="en-IN" sz="2000">
                <a:latin typeface="Times New Roman"/>
                <a:ea typeface="Times New Roman"/>
                <a:cs typeface="Times New Roman"/>
                <a:sym typeface="Times New Roman"/>
              </a:rPr>
              <a:t>	     =SQRT(4909) =70.06</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2"/>
          <p:cNvSpPr txBox="1"/>
          <p:nvPr>
            <p:ph idx="1" type="body"/>
          </p:nvPr>
        </p:nvSpPr>
        <p:spPr>
          <a:xfrm>
            <a:off x="163187" y="992920"/>
            <a:ext cx="8507400" cy="62079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900"/>
              <a:buNone/>
            </a:pPr>
            <a:r>
              <a:rPr lang="en-IN" sz="2000">
                <a:latin typeface="Times New Roman"/>
                <a:ea typeface="Times New Roman"/>
                <a:cs typeface="Times New Roman"/>
                <a:sym typeface="Times New Roman"/>
              </a:rPr>
              <a:t>Step 2</a:t>
            </a:r>
            <a:r>
              <a:rPr lang="en-IN" sz="2000">
                <a:latin typeface="Times New Roman"/>
                <a:ea typeface="Times New Roman"/>
                <a:cs typeface="Times New Roman"/>
                <a:sym typeface="Times New Roman"/>
              </a:rPr>
              <a:t>:After finding </a:t>
            </a:r>
            <a:r>
              <a:rPr lang="en-IN" sz="2000">
                <a:latin typeface="Times New Roman"/>
                <a:ea typeface="Times New Roman"/>
                <a:cs typeface="Times New Roman"/>
                <a:sym typeface="Times New Roman"/>
              </a:rPr>
              <a:t>Euclidean</a:t>
            </a:r>
            <a:r>
              <a:rPr lang="en-IN" sz="2000">
                <a:latin typeface="Times New Roman"/>
                <a:ea typeface="Times New Roman"/>
                <a:cs typeface="Times New Roman"/>
                <a:sym typeface="Times New Roman"/>
              </a:rPr>
              <a:t> distance find out the nearest neighbours.</a:t>
            </a:r>
            <a:endParaRPr/>
          </a:p>
          <a:p>
            <a:pPr indent="0" lvl="0" marL="0" rtl="0" algn="l">
              <a:spcBef>
                <a:spcPts val="400"/>
              </a:spcBef>
              <a:spcAft>
                <a:spcPts val="0"/>
              </a:spcAft>
              <a:buSzPts val="1900"/>
              <a:buNone/>
            </a:pPr>
            <a:r>
              <a:t/>
            </a:r>
            <a:endParaRPr sz="2000">
              <a:latin typeface="Times New Roman"/>
              <a:ea typeface="Times New Roman"/>
              <a:cs typeface="Times New Roman"/>
              <a:sym typeface="Times New Roman"/>
            </a:endParaRPr>
          </a:p>
        </p:txBody>
      </p:sp>
      <p:graphicFrame>
        <p:nvGraphicFramePr>
          <p:cNvPr id="328" name="Google Shape;328;p32"/>
          <p:cNvGraphicFramePr/>
          <p:nvPr/>
        </p:nvGraphicFramePr>
        <p:xfrm>
          <a:off x="1507700" y="2520975"/>
          <a:ext cx="3000000" cy="3000000"/>
        </p:xfrm>
        <a:graphic>
          <a:graphicData uri="http://schemas.openxmlformats.org/drawingml/2006/table">
            <a:tbl>
              <a:tblPr bandRow="1" firstRow="1">
                <a:noFill/>
                <a:tableStyleId>{3092457B-BAAC-4B4F-8ADB-0F82CDF9F6C0}</a:tableStyleId>
              </a:tblPr>
              <a:tblGrid>
                <a:gridCol w="1113650"/>
                <a:gridCol w="1113650"/>
                <a:gridCol w="1113650"/>
                <a:gridCol w="1418150"/>
                <a:gridCol w="809150"/>
              </a:tblGrid>
              <a:tr h="326675">
                <a:tc>
                  <a:txBody>
                    <a:bodyPr/>
                    <a:lstStyle/>
                    <a:p>
                      <a:pPr indent="0" lvl="0" marL="0" marR="0" rtl="0" algn="l">
                        <a:spcBef>
                          <a:spcPts val="0"/>
                        </a:spcBef>
                        <a:spcAft>
                          <a:spcPts val="0"/>
                        </a:spcAft>
                        <a:buNone/>
                      </a:pPr>
                      <a:r>
                        <a:rPr lang="en-IN" sz="1800"/>
                        <a:t>Age</a:t>
                      </a:r>
                      <a:endParaRPr sz="1800"/>
                    </a:p>
                  </a:txBody>
                  <a:tcPr marT="45725" marB="45725" marR="91450" marL="91450"/>
                </a:tc>
                <a:tc>
                  <a:txBody>
                    <a:bodyPr/>
                    <a:lstStyle/>
                    <a:p>
                      <a:pPr indent="0" lvl="0" marL="0" marR="0" rtl="0" algn="l">
                        <a:spcBef>
                          <a:spcPts val="0"/>
                        </a:spcBef>
                        <a:spcAft>
                          <a:spcPts val="0"/>
                        </a:spcAft>
                        <a:buNone/>
                      </a:pPr>
                      <a:r>
                        <a:rPr lang="en-IN" sz="1800"/>
                        <a:t>Loan</a:t>
                      </a:r>
                      <a:endParaRPr sz="1800"/>
                    </a:p>
                  </a:txBody>
                  <a:tcPr marT="45725" marB="45725" marR="91450" marL="91450"/>
                </a:tc>
                <a:tc>
                  <a:txBody>
                    <a:bodyPr/>
                    <a:lstStyle/>
                    <a:p>
                      <a:pPr indent="0" lvl="0" marL="0" marR="0" rtl="0" algn="l">
                        <a:spcBef>
                          <a:spcPts val="0"/>
                        </a:spcBef>
                        <a:spcAft>
                          <a:spcPts val="0"/>
                        </a:spcAft>
                        <a:buNone/>
                      </a:pPr>
                      <a:r>
                        <a:rPr lang="en-IN" sz="1800"/>
                        <a:t>Risk</a:t>
                      </a:r>
                      <a:endParaRPr sz="1800"/>
                    </a:p>
                  </a:txBody>
                  <a:tcPr marT="45725" marB="45725" marR="91450" marL="91450"/>
                </a:tc>
                <a:tc>
                  <a:txBody>
                    <a:bodyPr/>
                    <a:lstStyle/>
                    <a:p>
                      <a:pPr indent="0" lvl="0" marL="0" marR="0" rtl="0" algn="l">
                        <a:spcBef>
                          <a:spcPts val="0"/>
                        </a:spcBef>
                        <a:spcAft>
                          <a:spcPts val="0"/>
                        </a:spcAft>
                        <a:buNone/>
                      </a:pPr>
                      <a:r>
                        <a:rPr lang="en-IN" sz="1800"/>
                        <a:t>Euclidean</a:t>
                      </a:r>
                      <a:r>
                        <a:rPr lang="en-IN" sz="1800"/>
                        <a:t> Distance</a:t>
                      </a:r>
                      <a:endParaRPr sz="1800"/>
                    </a:p>
                  </a:txBody>
                  <a:tcPr marT="45725" marB="45725" marR="91450" marL="91450"/>
                </a:tc>
                <a:tc>
                  <a:txBody>
                    <a:bodyPr/>
                    <a:lstStyle/>
                    <a:p>
                      <a:pPr indent="0" lvl="0" marL="0" marR="0" rtl="0" algn="l">
                        <a:spcBef>
                          <a:spcPts val="0"/>
                        </a:spcBef>
                        <a:spcAft>
                          <a:spcPts val="0"/>
                        </a:spcAft>
                        <a:buNone/>
                      </a:pPr>
                      <a:r>
                        <a:rPr lang="en-IN" sz="1800"/>
                        <a:t>Rank</a:t>
                      </a:r>
                      <a:endParaRPr sz="1800"/>
                    </a:p>
                  </a:txBody>
                  <a:tcPr marT="45725" marB="45725" marR="91450" marL="91450"/>
                </a:tc>
              </a:tr>
              <a:tr h="326675">
                <a:tc>
                  <a:txBody>
                    <a:bodyPr/>
                    <a:lstStyle/>
                    <a:p>
                      <a:pPr indent="0" lvl="0" marL="0" marR="0" rtl="0" algn="l">
                        <a:spcBef>
                          <a:spcPts val="0"/>
                        </a:spcBef>
                        <a:spcAft>
                          <a:spcPts val="0"/>
                        </a:spcAft>
                        <a:buNone/>
                      </a:pPr>
                      <a:r>
                        <a:rPr lang="en-IN" sz="1800"/>
                        <a:t>25</a:t>
                      </a:r>
                      <a:endParaRPr sz="1800"/>
                    </a:p>
                  </a:txBody>
                  <a:tcPr marT="45725" marB="45725" marR="91450" marL="91450"/>
                </a:tc>
                <a:tc>
                  <a:txBody>
                    <a:bodyPr/>
                    <a:lstStyle/>
                    <a:p>
                      <a:pPr indent="0" lvl="0" marL="0" marR="0" rtl="0" algn="l">
                        <a:spcBef>
                          <a:spcPts val="0"/>
                        </a:spcBef>
                        <a:spcAft>
                          <a:spcPts val="0"/>
                        </a:spcAft>
                        <a:buNone/>
                      </a:pPr>
                      <a:r>
                        <a:rPr lang="en-IN" sz="1800"/>
                        <a:t>40</a:t>
                      </a:r>
                      <a:endParaRPr sz="1800"/>
                    </a:p>
                  </a:txBody>
                  <a:tcPr marT="45725" marB="45725" marR="91450" marL="91450"/>
                </a:tc>
                <a:tc>
                  <a:txBody>
                    <a:bodyPr/>
                    <a:lstStyle/>
                    <a:p>
                      <a:pPr indent="0" lvl="0" marL="0" marR="0" rtl="0" algn="l">
                        <a:spcBef>
                          <a:spcPts val="0"/>
                        </a:spcBef>
                        <a:spcAft>
                          <a:spcPts val="0"/>
                        </a:spcAft>
                        <a:buNone/>
                      </a:pPr>
                      <a:r>
                        <a:rPr lang="en-IN" sz="1800"/>
                        <a:t>N</a:t>
                      </a:r>
                      <a:endParaRPr sz="1800"/>
                    </a:p>
                  </a:txBody>
                  <a:tcPr marT="45725" marB="45725" marR="91450" marL="91450"/>
                </a:tc>
                <a:tc>
                  <a:txBody>
                    <a:bodyPr/>
                    <a:lstStyle/>
                    <a:p>
                      <a:pPr indent="0" lvl="0" marL="0" marR="0" rtl="0" algn="l">
                        <a:spcBef>
                          <a:spcPts val="0"/>
                        </a:spcBef>
                        <a:spcAft>
                          <a:spcPts val="0"/>
                        </a:spcAft>
                        <a:buNone/>
                      </a:pPr>
                      <a:r>
                        <a:rPr lang="en-IN" sz="1800"/>
                        <a:t>112.378</a:t>
                      </a:r>
                      <a:endParaRPr sz="1800"/>
                    </a:p>
                  </a:txBody>
                  <a:tcPr marT="45725" marB="45725" marR="91450" marL="91450"/>
                </a:tc>
                <a:tc>
                  <a:txBody>
                    <a:bodyPr/>
                    <a:lstStyle/>
                    <a:p>
                      <a:pPr indent="0" lvl="0" marL="0" marR="0" rtl="0" algn="l">
                        <a:spcBef>
                          <a:spcPts val="0"/>
                        </a:spcBef>
                        <a:spcAft>
                          <a:spcPts val="0"/>
                        </a:spcAft>
                        <a:buNone/>
                      </a:pPr>
                      <a:r>
                        <a:rPr lang="en-IN" sz="1800"/>
                        <a:t>4</a:t>
                      </a:r>
                      <a:endParaRPr sz="1800"/>
                    </a:p>
                  </a:txBody>
                  <a:tcPr marT="45725" marB="45725" marR="91450" marL="91450"/>
                </a:tc>
              </a:tr>
              <a:tr h="326675">
                <a:tc>
                  <a:txBody>
                    <a:bodyPr/>
                    <a:lstStyle/>
                    <a:p>
                      <a:pPr indent="0" lvl="0" marL="0" marR="0" rtl="0" algn="l">
                        <a:spcBef>
                          <a:spcPts val="0"/>
                        </a:spcBef>
                        <a:spcAft>
                          <a:spcPts val="0"/>
                        </a:spcAft>
                        <a:buNone/>
                      </a:pPr>
                      <a:r>
                        <a:rPr lang="en-IN" sz="1800"/>
                        <a:t>45</a:t>
                      </a:r>
                      <a:endParaRPr sz="1800"/>
                    </a:p>
                  </a:txBody>
                  <a:tcPr marT="45725" marB="45725" marR="91450" marL="91450"/>
                </a:tc>
                <a:tc>
                  <a:txBody>
                    <a:bodyPr/>
                    <a:lstStyle/>
                    <a:p>
                      <a:pPr indent="0" lvl="0" marL="0" marR="0" rtl="0" algn="l">
                        <a:spcBef>
                          <a:spcPts val="0"/>
                        </a:spcBef>
                        <a:spcAft>
                          <a:spcPts val="0"/>
                        </a:spcAft>
                        <a:buNone/>
                      </a:pPr>
                      <a:r>
                        <a:rPr lang="en-IN" sz="1800"/>
                        <a:t>80</a:t>
                      </a:r>
                      <a:endParaRPr sz="1800"/>
                    </a:p>
                  </a:txBody>
                  <a:tcPr marT="45725" marB="45725" marR="91450" marL="91450"/>
                </a:tc>
                <a:tc>
                  <a:txBody>
                    <a:bodyPr/>
                    <a:lstStyle/>
                    <a:p>
                      <a:pPr indent="0" lvl="0" marL="0" marR="0" rtl="0" algn="l">
                        <a:spcBef>
                          <a:spcPts val="0"/>
                        </a:spcBef>
                        <a:spcAft>
                          <a:spcPts val="0"/>
                        </a:spcAft>
                        <a:buNone/>
                      </a:pPr>
                      <a:r>
                        <a:rPr lang="en-IN" sz="1800"/>
                        <a:t>N</a:t>
                      </a:r>
                      <a:endParaRPr sz="1800"/>
                    </a:p>
                  </a:txBody>
                  <a:tcPr marT="45725" marB="45725" marR="91450" marL="91450"/>
                </a:tc>
                <a:tc>
                  <a:txBody>
                    <a:bodyPr/>
                    <a:lstStyle/>
                    <a:p>
                      <a:pPr indent="0" lvl="0" marL="0" marR="0" rtl="0" algn="l">
                        <a:spcBef>
                          <a:spcPts val="0"/>
                        </a:spcBef>
                        <a:spcAft>
                          <a:spcPts val="0"/>
                        </a:spcAft>
                        <a:buNone/>
                      </a:pPr>
                      <a:r>
                        <a:rPr lang="en-IN" sz="1800"/>
                        <a:t>70.06</a:t>
                      </a:r>
                      <a:endParaRPr sz="1800"/>
                    </a:p>
                  </a:txBody>
                  <a:tcPr marT="45725" marB="45725" marR="91450" marL="91450"/>
                </a:tc>
                <a:tc>
                  <a:txBody>
                    <a:bodyPr/>
                    <a:lstStyle/>
                    <a:p>
                      <a:pPr indent="0" lvl="0" marL="0" marR="0" rtl="0" algn="l">
                        <a:spcBef>
                          <a:spcPts val="0"/>
                        </a:spcBef>
                        <a:spcAft>
                          <a:spcPts val="0"/>
                        </a:spcAft>
                        <a:buNone/>
                      </a:pPr>
                      <a:r>
                        <a:rPr lang="en-IN" sz="1800"/>
                        <a:t>3</a:t>
                      </a:r>
                      <a:endParaRPr sz="1800"/>
                    </a:p>
                  </a:txBody>
                  <a:tcPr marT="45725" marB="45725" marR="91450" marL="91450"/>
                </a:tc>
              </a:tr>
              <a:tr h="326675">
                <a:tc>
                  <a:txBody>
                    <a:bodyPr/>
                    <a:lstStyle/>
                    <a:p>
                      <a:pPr indent="0" lvl="0" marL="0" marR="0" rtl="0" algn="l">
                        <a:spcBef>
                          <a:spcPts val="0"/>
                        </a:spcBef>
                        <a:spcAft>
                          <a:spcPts val="0"/>
                        </a:spcAft>
                        <a:buNone/>
                      </a:pPr>
                      <a:r>
                        <a:rPr lang="en-IN" sz="1800"/>
                        <a:t>52</a:t>
                      </a:r>
                      <a:endParaRPr sz="1800"/>
                    </a:p>
                  </a:txBody>
                  <a:tcPr marT="45725" marB="45725" marR="91450" marL="91450"/>
                </a:tc>
                <a:tc>
                  <a:txBody>
                    <a:bodyPr/>
                    <a:lstStyle/>
                    <a:p>
                      <a:pPr indent="0" lvl="0" marL="0" marR="0" rtl="0" algn="l">
                        <a:spcBef>
                          <a:spcPts val="0"/>
                        </a:spcBef>
                        <a:spcAft>
                          <a:spcPts val="0"/>
                        </a:spcAft>
                        <a:buNone/>
                      </a:pPr>
                      <a:r>
                        <a:rPr lang="en-IN" sz="1800"/>
                        <a:t>18</a:t>
                      </a:r>
                      <a:endParaRPr sz="1800"/>
                    </a:p>
                  </a:txBody>
                  <a:tcPr marT="45725" marB="45725" marR="91450" marL="91450"/>
                </a:tc>
                <a:tc>
                  <a:txBody>
                    <a:bodyPr/>
                    <a:lstStyle/>
                    <a:p>
                      <a:pPr indent="0" lvl="0" marL="0" marR="0" rtl="0" algn="l">
                        <a:spcBef>
                          <a:spcPts val="0"/>
                        </a:spcBef>
                        <a:spcAft>
                          <a:spcPts val="0"/>
                        </a:spcAft>
                        <a:buNone/>
                      </a:pPr>
                      <a:r>
                        <a:rPr lang="en-IN" sz="1800"/>
                        <a:t>N</a:t>
                      </a:r>
                      <a:endParaRPr sz="1800"/>
                    </a:p>
                  </a:txBody>
                  <a:tcPr marT="45725" marB="45725" marR="91450" marL="91450"/>
                </a:tc>
                <a:tc>
                  <a:txBody>
                    <a:bodyPr/>
                    <a:lstStyle/>
                    <a:p>
                      <a:pPr indent="0" lvl="0" marL="0" marR="0" rtl="0" algn="l">
                        <a:spcBef>
                          <a:spcPts val="0"/>
                        </a:spcBef>
                        <a:spcAft>
                          <a:spcPts val="0"/>
                        </a:spcAft>
                        <a:buNone/>
                      </a:pPr>
                      <a:r>
                        <a:rPr lang="en-IN" sz="1800"/>
                        <a:t>132.06</a:t>
                      </a:r>
                      <a:endParaRPr sz="1800"/>
                    </a:p>
                  </a:txBody>
                  <a:tcPr marT="45725" marB="45725" marR="91450" marL="91450"/>
                </a:tc>
                <a:tc>
                  <a:txBody>
                    <a:bodyPr/>
                    <a:lstStyle/>
                    <a:p>
                      <a:pPr indent="0" lvl="0" marL="0" marR="0" rtl="0" algn="l">
                        <a:spcBef>
                          <a:spcPts val="0"/>
                        </a:spcBef>
                        <a:spcAft>
                          <a:spcPts val="0"/>
                        </a:spcAft>
                        <a:buNone/>
                      </a:pPr>
                      <a:r>
                        <a:rPr lang="en-IN" sz="1800"/>
                        <a:t>5</a:t>
                      </a:r>
                      <a:endParaRPr sz="1800"/>
                    </a:p>
                  </a:txBody>
                  <a:tcPr marT="45725" marB="45725" marR="91450" marL="91450"/>
                </a:tc>
              </a:tr>
              <a:tr h="326675">
                <a:tc>
                  <a:txBody>
                    <a:bodyPr/>
                    <a:lstStyle/>
                    <a:p>
                      <a:pPr indent="0" lvl="0" marL="0" marR="0" rtl="0" algn="l">
                        <a:spcBef>
                          <a:spcPts val="0"/>
                        </a:spcBef>
                        <a:spcAft>
                          <a:spcPts val="0"/>
                        </a:spcAft>
                        <a:buNone/>
                      </a:pPr>
                      <a:r>
                        <a:rPr lang="en-IN" sz="1800"/>
                        <a:t>23</a:t>
                      </a:r>
                      <a:endParaRPr sz="1800"/>
                    </a:p>
                  </a:txBody>
                  <a:tcPr marT="45725" marB="45725" marR="91450" marL="91450"/>
                </a:tc>
                <a:tc>
                  <a:txBody>
                    <a:bodyPr/>
                    <a:lstStyle/>
                    <a:p>
                      <a:pPr indent="0" lvl="0" marL="0" marR="0" rtl="0" algn="l">
                        <a:spcBef>
                          <a:spcPts val="0"/>
                        </a:spcBef>
                        <a:spcAft>
                          <a:spcPts val="0"/>
                        </a:spcAft>
                        <a:buNone/>
                      </a:pPr>
                      <a:r>
                        <a:rPr lang="en-IN" sz="1800"/>
                        <a:t>95</a:t>
                      </a:r>
                      <a:endParaRPr sz="1800"/>
                    </a:p>
                  </a:txBody>
                  <a:tcPr marT="45725" marB="45725" marR="91450" marL="91450"/>
                </a:tc>
                <a:tc>
                  <a:txBody>
                    <a:bodyPr/>
                    <a:lstStyle/>
                    <a:p>
                      <a:pPr indent="0" lvl="0" marL="0" marR="0" rtl="0" algn="l">
                        <a:spcBef>
                          <a:spcPts val="0"/>
                        </a:spcBef>
                        <a:spcAft>
                          <a:spcPts val="0"/>
                        </a:spcAft>
                        <a:buNone/>
                      </a:pPr>
                      <a:r>
                        <a:rPr lang="en-IN" sz="1800"/>
                        <a:t>Y</a:t>
                      </a:r>
                      <a:endParaRPr sz="1800"/>
                    </a:p>
                  </a:txBody>
                  <a:tcPr marT="45725" marB="45725" marR="91450" marL="91450"/>
                </a:tc>
                <a:tc>
                  <a:txBody>
                    <a:bodyPr/>
                    <a:lstStyle/>
                    <a:p>
                      <a:pPr indent="0" lvl="0" marL="0" marR="0" rtl="0" algn="l">
                        <a:spcBef>
                          <a:spcPts val="0"/>
                        </a:spcBef>
                        <a:spcAft>
                          <a:spcPts val="0"/>
                        </a:spcAft>
                        <a:buNone/>
                      </a:pPr>
                      <a:r>
                        <a:rPr lang="en-IN" sz="1800"/>
                        <a:t>60.4</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r>
              <a:tr h="326675">
                <a:tc>
                  <a:txBody>
                    <a:bodyPr/>
                    <a:lstStyle/>
                    <a:p>
                      <a:pPr indent="0" lvl="0" marL="0" marR="0" rtl="0" algn="l">
                        <a:spcBef>
                          <a:spcPts val="0"/>
                        </a:spcBef>
                        <a:spcAft>
                          <a:spcPts val="0"/>
                        </a:spcAft>
                        <a:buNone/>
                      </a:pPr>
                      <a:r>
                        <a:rPr lang="en-IN" sz="1800"/>
                        <a:t>60</a:t>
                      </a:r>
                      <a:endParaRPr sz="1800"/>
                    </a:p>
                  </a:txBody>
                  <a:tcPr marT="45725" marB="45725" marR="91450" marL="91450"/>
                </a:tc>
                <a:tc>
                  <a:txBody>
                    <a:bodyPr/>
                    <a:lstStyle/>
                    <a:p>
                      <a:pPr indent="0" lvl="0" marL="0" marR="0" rtl="0" algn="l">
                        <a:spcBef>
                          <a:spcPts val="0"/>
                        </a:spcBef>
                        <a:spcAft>
                          <a:spcPts val="0"/>
                        </a:spcAft>
                        <a:buNone/>
                      </a:pPr>
                      <a:r>
                        <a:rPr lang="en-IN" sz="1800"/>
                        <a:t>100</a:t>
                      </a:r>
                      <a:endParaRPr sz="1800"/>
                    </a:p>
                  </a:txBody>
                  <a:tcPr marT="45725" marB="45725" marR="91450" marL="91450"/>
                </a:tc>
                <a:tc>
                  <a:txBody>
                    <a:bodyPr/>
                    <a:lstStyle/>
                    <a:p>
                      <a:pPr indent="0" lvl="0" marL="0" marR="0" rtl="0" algn="l">
                        <a:spcBef>
                          <a:spcPts val="0"/>
                        </a:spcBef>
                        <a:spcAft>
                          <a:spcPts val="0"/>
                        </a:spcAft>
                        <a:buNone/>
                      </a:pPr>
                      <a:r>
                        <a:rPr lang="en-IN" sz="1800"/>
                        <a:t>Y</a:t>
                      </a:r>
                      <a:endParaRPr sz="1800"/>
                    </a:p>
                  </a:txBody>
                  <a:tcPr marT="45725" marB="45725" marR="91450" marL="91450"/>
                </a:tc>
                <a:tc>
                  <a:txBody>
                    <a:bodyPr/>
                    <a:lstStyle/>
                    <a:p>
                      <a:pPr indent="0" lvl="0" marL="0" marR="0" rtl="0" algn="l">
                        <a:spcBef>
                          <a:spcPts val="0"/>
                        </a:spcBef>
                        <a:spcAft>
                          <a:spcPts val="0"/>
                        </a:spcAft>
                        <a:buNone/>
                      </a:pPr>
                      <a:r>
                        <a:rPr lang="en-IN" sz="1800"/>
                        <a:t>51.4</a:t>
                      </a:r>
                      <a:endParaRPr sz="1800"/>
                    </a:p>
                  </a:txBody>
                  <a:tcPr marT="45725" marB="45725" marR="91450" marL="91450"/>
                </a:tc>
                <a:tc>
                  <a:txBody>
                    <a:bodyPr/>
                    <a:lstStyle/>
                    <a:p>
                      <a:pPr indent="0" lvl="0" marL="0" marR="0" rtl="0" algn="l">
                        <a:spcBef>
                          <a:spcPts val="0"/>
                        </a:spcBef>
                        <a:spcAft>
                          <a:spcPts val="0"/>
                        </a:spcAft>
                        <a:buNone/>
                      </a:pPr>
                      <a:r>
                        <a:rPr lang="en-IN" sz="1800"/>
                        <a:t>1</a:t>
                      </a:r>
                      <a:endParaRPr sz="1800"/>
                    </a:p>
                  </a:txBody>
                  <a:tcPr marT="45725" marB="45725" marR="91450" marL="91450"/>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3"/>
          <p:cNvSpPr txBox="1"/>
          <p:nvPr>
            <p:ph idx="1" type="body"/>
          </p:nvPr>
        </p:nvSpPr>
        <p:spPr>
          <a:xfrm>
            <a:off x="541925" y="1276525"/>
            <a:ext cx="8247300" cy="12087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900"/>
              <a:buNone/>
            </a:pPr>
            <a:r>
              <a:rPr lang="en-IN" sz="2000">
                <a:latin typeface="Times New Roman"/>
                <a:ea typeface="Times New Roman"/>
                <a:cs typeface="Times New Roman"/>
                <a:sym typeface="Times New Roman"/>
              </a:rPr>
              <a:t>Step 3</a:t>
            </a:r>
            <a:r>
              <a:rPr lang="en-IN" sz="2000">
                <a:latin typeface="Times New Roman"/>
                <a:ea typeface="Times New Roman"/>
                <a:cs typeface="Times New Roman"/>
                <a:sym typeface="Times New Roman"/>
              </a:rPr>
              <a:t>:Using the k value select the top(based up on rank) k point k data points</a:t>
            </a:r>
            <a:endParaRPr/>
          </a:p>
          <a:p>
            <a:pPr indent="0" lvl="0" marL="0" rtl="0" algn="l">
              <a:spcBef>
                <a:spcPts val="400"/>
              </a:spcBef>
              <a:spcAft>
                <a:spcPts val="0"/>
              </a:spcAft>
              <a:buSzPts val="1900"/>
              <a:buNone/>
            </a:pPr>
            <a:r>
              <a:rPr lang="en-IN" sz="2000">
                <a:latin typeface="Times New Roman"/>
                <a:ea typeface="Times New Roman"/>
                <a:cs typeface="Times New Roman"/>
                <a:sym typeface="Times New Roman"/>
              </a:rPr>
              <a:t>  	here k=3 we can select 3 data points</a:t>
            </a:r>
            <a:endParaRPr/>
          </a:p>
          <a:p>
            <a:pPr indent="0" lvl="0" marL="0" rtl="0" algn="l">
              <a:spcBef>
                <a:spcPts val="400"/>
              </a:spcBef>
              <a:spcAft>
                <a:spcPts val="0"/>
              </a:spcAft>
              <a:buSzPts val="1900"/>
              <a:buNone/>
            </a:pPr>
            <a:r>
              <a:rPr lang="en-IN" sz="2000">
                <a:latin typeface="Times New Roman"/>
                <a:ea typeface="Times New Roman"/>
                <a:cs typeface="Times New Roman"/>
                <a:sym typeface="Times New Roman"/>
              </a:rPr>
              <a:t>Step 4</a:t>
            </a:r>
            <a:r>
              <a:rPr lang="en-IN" sz="2000">
                <a:latin typeface="Times New Roman"/>
                <a:ea typeface="Times New Roman"/>
                <a:cs typeface="Times New Roman"/>
                <a:sym typeface="Times New Roman"/>
              </a:rPr>
              <a:t>:</a:t>
            </a:r>
            <a:r>
              <a:rPr lang="en-IN" sz="2000">
                <a:latin typeface="Times New Roman"/>
                <a:ea typeface="Times New Roman"/>
                <a:cs typeface="Times New Roman"/>
                <a:sym typeface="Times New Roman"/>
              </a:rPr>
              <a:t>Neighbour</a:t>
            </a:r>
            <a:r>
              <a:rPr lang="en-IN" sz="2000">
                <a:latin typeface="Times New Roman"/>
                <a:ea typeface="Times New Roman"/>
                <a:cs typeface="Times New Roman"/>
                <a:sym typeface="Times New Roman"/>
              </a:rPr>
              <a:t> data points on test data.</a:t>
            </a:r>
            <a:endParaRPr sz="2000">
              <a:latin typeface="Times New Roman"/>
              <a:ea typeface="Times New Roman"/>
              <a:cs typeface="Times New Roman"/>
              <a:sym typeface="Times New Roman"/>
            </a:endParaRPr>
          </a:p>
        </p:txBody>
      </p:sp>
      <p:graphicFrame>
        <p:nvGraphicFramePr>
          <p:cNvPr id="334" name="Google Shape;334;p33"/>
          <p:cNvGraphicFramePr/>
          <p:nvPr/>
        </p:nvGraphicFramePr>
        <p:xfrm>
          <a:off x="1567500" y="2769315"/>
          <a:ext cx="3000000" cy="3000000"/>
        </p:xfrm>
        <a:graphic>
          <a:graphicData uri="http://schemas.openxmlformats.org/drawingml/2006/table">
            <a:tbl>
              <a:tblPr bandRow="1" firstRow="1">
                <a:noFill/>
                <a:tableStyleId>{3092457B-BAAC-4B4F-8ADB-0F82CDF9F6C0}</a:tableStyleId>
              </a:tblPr>
              <a:tblGrid>
                <a:gridCol w="1520050"/>
                <a:gridCol w="1520050"/>
                <a:gridCol w="1520050"/>
              </a:tblGrid>
              <a:tr h="269575">
                <a:tc>
                  <a:txBody>
                    <a:bodyPr/>
                    <a:lstStyle/>
                    <a:p>
                      <a:pPr indent="0" lvl="0" marL="0" marR="0" rtl="0" algn="l">
                        <a:spcBef>
                          <a:spcPts val="0"/>
                        </a:spcBef>
                        <a:spcAft>
                          <a:spcPts val="0"/>
                        </a:spcAft>
                        <a:buNone/>
                      </a:pPr>
                      <a:r>
                        <a:rPr lang="en-IN" sz="1800"/>
                        <a:t>Age</a:t>
                      </a:r>
                      <a:endParaRPr sz="1800"/>
                    </a:p>
                  </a:txBody>
                  <a:tcPr marT="45725" marB="45725" marR="91450" marL="91450"/>
                </a:tc>
                <a:tc>
                  <a:txBody>
                    <a:bodyPr/>
                    <a:lstStyle/>
                    <a:p>
                      <a:pPr indent="0" lvl="0" marL="0" marR="0" rtl="0" algn="l">
                        <a:spcBef>
                          <a:spcPts val="0"/>
                        </a:spcBef>
                        <a:spcAft>
                          <a:spcPts val="0"/>
                        </a:spcAft>
                        <a:buNone/>
                      </a:pPr>
                      <a:r>
                        <a:rPr lang="en-IN" sz="1800"/>
                        <a:t>Loan </a:t>
                      </a:r>
                      <a:endParaRPr sz="1800"/>
                    </a:p>
                  </a:txBody>
                  <a:tcPr marT="45725" marB="45725" marR="91450" marL="91450"/>
                </a:tc>
                <a:tc>
                  <a:txBody>
                    <a:bodyPr/>
                    <a:lstStyle/>
                    <a:p>
                      <a:pPr indent="0" lvl="0" marL="0" marR="0" rtl="0" algn="l">
                        <a:spcBef>
                          <a:spcPts val="0"/>
                        </a:spcBef>
                        <a:spcAft>
                          <a:spcPts val="0"/>
                        </a:spcAft>
                        <a:buNone/>
                      </a:pPr>
                      <a:r>
                        <a:rPr lang="en-IN" sz="1800"/>
                        <a:t>Risk</a:t>
                      </a:r>
                      <a:endParaRPr sz="1800"/>
                    </a:p>
                  </a:txBody>
                  <a:tcPr marT="45725" marB="45725" marR="91450" marL="91450"/>
                </a:tc>
              </a:tr>
              <a:tr h="269575">
                <a:tc>
                  <a:txBody>
                    <a:bodyPr/>
                    <a:lstStyle/>
                    <a:p>
                      <a:pPr indent="0" lvl="0" marL="0" marR="0" rtl="0" algn="l">
                        <a:spcBef>
                          <a:spcPts val="0"/>
                        </a:spcBef>
                        <a:spcAft>
                          <a:spcPts val="0"/>
                        </a:spcAft>
                        <a:buNone/>
                      </a:pPr>
                      <a:r>
                        <a:rPr lang="en-IN" sz="1800"/>
                        <a:t>45</a:t>
                      </a:r>
                      <a:endParaRPr sz="1800"/>
                    </a:p>
                  </a:txBody>
                  <a:tcPr marT="45725" marB="45725" marR="91450" marL="91450"/>
                </a:tc>
                <a:tc>
                  <a:txBody>
                    <a:bodyPr/>
                    <a:lstStyle/>
                    <a:p>
                      <a:pPr indent="0" lvl="0" marL="0" marR="0" rtl="0" algn="l">
                        <a:spcBef>
                          <a:spcPts val="0"/>
                        </a:spcBef>
                        <a:spcAft>
                          <a:spcPts val="0"/>
                        </a:spcAft>
                        <a:buNone/>
                      </a:pPr>
                      <a:r>
                        <a:rPr lang="en-IN" sz="1800"/>
                        <a:t>80</a:t>
                      </a:r>
                      <a:endParaRPr sz="1800"/>
                    </a:p>
                  </a:txBody>
                  <a:tcPr marT="45725" marB="45725" marR="91450" marL="91450"/>
                </a:tc>
                <a:tc>
                  <a:txBody>
                    <a:bodyPr/>
                    <a:lstStyle/>
                    <a:p>
                      <a:pPr indent="0" lvl="0" marL="0" marR="0" rtl="0" algn="l">
                        <a:spcBef>
                          <a:spcPts val="0"/>
                        </a:spcBef>
                        <a:spcAft>
                          <a:spcPts val="0"/>
                        </a:spcAft>
                        <a:buNone/>
                      </a:pPr>
                      <a:r>
                        <a:rPr lang="en-IN" sz="1800"/>
                        <a:t>N</a:t>
                      </a:r>
                      <a:endParaRPr sz="1800"/>
                    </a:p>
                  </a:txBody>
                  <a:tcPr marT="45725" marB="45725" marR="91450" marL="91450"/>
                </a:tc>
              </a:tr>
              <a:tr h="269575">
                <a:tc>
                  <a:txBody>
                    <a:bodyPr/>
                    <a:lstStyle/>
                    <a:p>
                      <a:pPr indent="0" lvl="0" marL="0" marR="0" rtl="0" algn="l">
                        <a:spcBef>
                          <a:spcPts val="0"/>
                        </a:spcBef>
                        <a:spcAft>
                          <a:spcPts val="0"/>
                        </a:spcAft>
                        <a:buNone/>
                      </a:pPr>
                      <a:r>
                        <a:rPr lang="en-IN" sz="1800"/>
                        <a:t>23</a:t>
                      </a:r>
                      <a:endParaRPr sz="1800"/>
                    </a:p>
                  </a:txBody>
                  <a:tcPr marT="45725" marB="45725" marR="91450" marL="91450"/>
                </a:tc>
                <a:tc>
                  <a:txBody>
                    <a:bodyPr/>
                    <a:lstStyle/>
                    <a:p>
                      <a:pPr indent="0" lvl="0" marL="0" marR="0" rtl="0" algn="l">
                        <a:spcBef>
                          <a:spcPts val="0"/>
                        </a:spcBef>
                        <a:spcAft>
                          <a:spcPts val="0"/>
                        </a:spcAft>
                        <a:buNone/>
                      </a:pPr>
                      <a:r>
                        <a:rPr lang="en-IN" sz="1800"/>
                        <a:t>95</a:t>
                      </a:r>
                      <a:endParaRPr sz="1800"/>
                    </a:p>
                  </a:txBody>
                  <a:tcPr marT="45725" marB="45725" marR="91450" marL="91450"/>
                </a:tc>
                <a:tc>
                  <a:txBody>
                    <a:bodyPr/>
                    <a:lstStyle/>
                    <a:p>
                      <a:pPr indent="0" lvl="0" marL="0" marR="0" rtl="0" algn="l">
                        <a:spcBef>
                          <a:spcPts val="0"/>
                        </a:spcBef>
                        <a:spcAft>
                          <a:spcPts val="0"/>
                        </a:spcAft>
                        <a:buNone/>
                      </a:pPr>
                      <a:r>
                        <a:rPr lang="en-IN" sz="1800"/>
                        <a:t>Y</a:t>
                      </a:r>
                      <a:endParaRPr sz="1800"/>
                    </a:p>
                  </a:txBody>
                  <a:tcPr marT="45725" marB="45725" marR="91450" marL="91450"/>
                </a:tc>
              </a:tr>
              <a:tr h="269575">
                <a:tc>
                  <a:txBody>
                    <a:bodyPr/>
                    <a:lstStyle/>
                    <a:p>
                      <a:pPr indent="0" lvl="0" marL="0" marR="0" rtl="0" algn="l">
                        <a:spcBef>
                          <a:spcPts val="0"/>
                        </a:spcBef>
                        <a:spcAft>
                          <a:spcPts val="0"/>
                        </a:spcAft>
                        <a:buNone/>
                      </a:pPr>
                      <a:r>
                        <a:rPr lang="en-IN" sz="1800"/>
                        <a:t>60</a:t>
                      </a:r>
                      <a:endParaRPr sz="1800"/>
                    </a:p>
                  </a:txBody>
                  <a:tcPr marT="45725" marB="45725" marR="91450" marL="91450"/>
                </a:tc>
                <a:tc>
                  <a:txBody>
                    <a:bodyPr/>
                    <a:lstStyle/>
                    <a:p>
                      <a:pPr indent="0" lvl="0" marL="0" marR="0" rtl="0" algn="l">
                        <a:spcBef>
                          <a:spcPts val="0"/>
                        </a:spcBef>
                        <a:spcAft>
                          <a:spcPts val="0"/>
                        </a:spcAft>
                        <a:buNone/>
                      </a:pPr>
                      <a:r>
                        <a:rPr lang="en-IN" sz="1800"/>
                        <a:t>100</a:t>
                      </a:r>
                      <a:endParaRPr sz="1800"/>
                    </a:p>
                  </a:txBody>
                  <a:tcPr marT="45725" marB="45725" marR="91450" marL="91450"/>
                </a:tc>
                <a:tc>
                  <a:txBody>
                    <a:bodyPr/>
                    <a:lstStyle/>
                    <a:p>
                      <a:pPr indent="0" lvl="0" marL="0" marR="0" rtl="0" algn="l">
                        <a:spcBef>
                          <a:spcPts val="0"/>
                        </a:spcBef>
                        <a:spcAft>
                          <a:spcPts val="0"/>
                        </a:spcAft>
                        <a:buNone/>
                      </a:pPr>
                      <a:r>
                        <a:rPr lang="en-IN" sz="1800"/>
                        <a:t>Y</a:t>
                      </a:r>
                      <a:endParaRPr sz="1800"/>
                    </a:p>
                  </a:txBody>
                  <a:tcPr marT="45725" marB="45725" marR="91450" marL="91450"/>
                </a:tc>
              </a:tr>
            </a:tbl>
          </a:graphicData>
        </a:graphic>
      </p:graphicFrame>
      <p:sp>
        <p:nvSpPr>
          <p:cNvPr id="335" name="Google Shape;335;p33"/>
          <p:cNvSpPr txBox="1"/>
          <p:nvPr/>
        </p:nvSpPr>
        <p:spPr>
          <a:xfrm>
            <a:off x="844519" y="4516425"/>
            <a:ext cx="6840900" cy="708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IN" sz="2000">
                <a:solidFill>
                  <a:schemeClr val="dk1"/>
                </a:solidFill>
                <a:latin typeface="Times New Roman"/>
                <a:ea typeface="Times New Roman"/>
                <a:cs typeface="Times New Roman"/>
                <a:sym typeface="Times New Roman"/>
              </a:rPr>
              <a:t>Step5: we can choose majority voting of the output value</a:t>
            </a:r>
            <a:endParaRPr/>
          </a:p>
          <a:p>
            <a:pPr indent="0" lvl="0" marL="0" marR="0" rtl="0" algn="l">
              <a:spcBef>
                <a:spcPts val="0"/>
              </a:spcBef>
              <a:spcAft>
                <a:spcPts val="0"/>
              </a:spcAft>
              <a:buNone/>
            </a:pPr>
            <a:r>
              <a:rPr lang="en-IN" sz="2000">
                <a:solidFill>
                  <a:schemeClr val="dk1"/>
                </a:solidFill>
                <a:latin typeface="Times New Roman"/>
                <a:ea typeface="Times New Roman"/>
                <a:cs typeface="Times New Roman"/>
                <a:sym typeface="Times New Roman"/>
              </a:rPr>
              <a:t>	that means the output value is </a:t>
            </a:r>
            <a:r>
              <a:rPr b="1" lang="en-IN" sz="2000">
                <a:solidFill>
                  <a:schemeClr val="dk1"/>
                </a:solidFill>
                <a:latin typeface="Times New Roman"/>
                <a:ea typeface="Times New Roman"/>
                <a:cs typeface="Times New Roman"/>
                <a:sym typeface="Times New Roman"/>
              </a:rPr>
              <a:t>Y</a:t>
            </a:r>
            <a:endParaRPr b="1" sz="20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5"/>
          <p:cNvSpPr txBox="1"/>
          <p:nvPr>
            <p:ph idx="1" type="body"/>
          </p:nvPr>
        </p:nvSpPr>
        <p:spPr>
          <a:xfrm>
            <a:off x="143550" y="1760175"/>
            <a:ext cx="8856900" cy="4596300"/>
          </a:xfrm>
          <a:prstGeom prst="rect">
            <a:avLst/>
          </a:prstGeom>
          <a:noFill/>
          <a:ln>
            <a:noFill/>
          </a:ln>
        </p:spPr>
        <p:txBody>
          <a:bodyPr anchorCtr="0" anchor="t" bIns="45700" lIns="91425" spcFirstLastPara="1" rIns="91425" wrap="square" tIns="45700">
            <a:normAutofit/>
          </a:bodyPr>
          <a:lstStyle/>
          <a:p>
            <a:pPr indent="-274320" lvl="0" marL="274320" rtl="0" algn="just">
              <a:lnSpc>
                <a:spcPct val="115000"/>
              </a:lnSpc>
              <a:spcBef>
                <a:spcPts val="0"/>
              </a:spcBef>
              <a:spcAft>
                <a:spcPts val="0"/>
              </a:spcAft>
              <a:buSzPts val="1900"/>
              <a:buChar char="•"/>
            </a:pPr>
            <a:r>
              <a:rPr lang="en-IN" sz="2000">
                <a:latin typeface="Times New Roman"/>
                <a:ea typeface="Times New Roman"/>
                <a:cs typeface="Times New Roman"/>
                <a:sym typeface="Times New Roman"/>
              </a:rPr>
              <a:t>Supervised learning is a type of machine learning method in which we provide sample labelled data to the machine learning system in order to train it, and on that basis, it predicts the output.</a:t>
            </a:r>
            <a:endParaRPr/>
          </a:p>
          <a:p>
            <a:pPr indent="-274320" lvl="0" marL="274320" rtl="0" algn="just">
              <a:lnSpc>
                <a:spcPct val="115000"/>
              </a:lnSpc>
              <a:spcBef>
                <a:spcPts val="400"/>
              </a:spcBef>
              <a:spcAft>
                <a:spcPts val="0"/>
              </a:spcAft>
              <a:buSzPts val="1900"/>
              <a:buChar char="•"/>
            </a:pPr>
            <a:r>
              <a:rPr lang="en-IN" sz="2000">
                <a:latin typeface="Times New Roman"/>
                <a:ea typeface="Times New Roman"/>
                <a:cs typeface="Times New Roman"/>
                <a:sym typeface="Times New Roman"/>
              </a:rPr>
              <a:t>The system creates a model using labelled data to understand the datasets and learn about each data, once the training and processing are done then we test the model by providing a sample data to check whether it is predicting the exact output or not.</a:t>
            </a:r>
            <a:endParaRPr/>
          </a:p>
          <a:p>
            <a:pPr indent="-274320" lvl="0" marL="274320" rtl="0" algn="just">
              <a:lnSpc>
                <a:spcPct val="115000"/>
              </a:lnSpc>
              <a:spcBef>
                <a:spcPts val="400"/>
              </a:spcBef>
              <a:spcAft>
                <a:spcPts val="1000"/>
              </a:spcAft>
              <a:buSzPts val="1900"/>
              <a:buChar char="•"/>
            </a:pPr>
            <a:r>
              <a:rPr lang="en-IN" sz="2000">
                <a:latin typeface="Times New Roman"/>
                <a:ea typeface="Times New Roman"/>
                <a:cs typeface="Times New Roman"/>
                <a:sym typeface="Times New Roman"/>
              </a:rPr>
              <a:t>The goal of supervised learning is to map input data with the output data. The supervised learning is based on supervision, and it is the same as when a student learns things in the supervision of the teacher. The example of supervised learning is </a:t>
            </a:r>
            <a:r>
              <a:rPr b="1" lang="en-IN" sz="2000">
                <a:latin typeface="Times New Roman"/>
                <a:ea typeface="Times New Roman"/>
                <a:cs typeface="Times New Roman"/>
                <a:sym typeface="Times New Roman"/>
              </a:rPr>
              <a:t>spam filtering</a:t>
            </a:r>
            <a:r>
              <a:rPr lang="en-IN" sz="2000">
                <a:latin typeface="Times New Roman"/>
                <a:ea typeface="Times New Roman"/>
                <a:cs typeface="Times New Roman"/>
                <a:sym typeface="Times New Roman"/>
              </a:rPr>
              <a:t>.</a:t>
            </a:r>
            <a:endParaRPr sz="2000">
              <a:latin typeface="Times New Roman"/>
              <a:ea typeface="Times New Roman"/>
              <a:cs typeface="Times New Roman"/>
              <a:sym typeface="Times New Roman"/>
            </a:endParaRPr>
          </a:p>
        </p:txBody>
      </p:sp>
      <p:sp>
        <p:nvSpPr>
          <p:cNvPr id="133" name="Google Shape;133;p5"/>
          <p:cNvSpPr txBox="1"/>
          <p:nvPr>
            <p:ph type="title"/>
          </p:nvPr>
        </p:nvSpPr>
        <p:spPr>
          <a:xfrm>
            <a:off x="351544" y="798057"/>
            <a:ext cx="8219400" cy="72000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rgbClr val="21B2C8"/>
              </a:buClr>
              <a:buSzPts val="4000"/>
              <a:buFont typeface="Arial Black"/>
              <a:buNone/>
            </a:pPr>
            <a:r>
              <a:rPr lang="en-IN" sz="4000">
                <a:solidFill>
                  <a:srgbClr val="21B2C8"/>
                </a:solidFill>
                <a:latin typeface="Arial Black"/>
                <a:ea typeface="Arial Black"/>
                <a:cs typeface="Arial Black"/>
                <a:sym typeface="Arial Black"/>
              </a:rPr>
              <a:t>SUPERVISED LEARNING</a:t>
            </a:r>
            <a:endParaRPr sz="4000">
              <a:solidFill>
                <a:srgbClr val="21B2C8"/>
              </a:solidFill>
              <a:latin typeface="Arial Black"/>
              <a:ea typeface="Arial Black"/>
              <a:cs typeface="Arial Black"/>
              <a:sym typeface="Arial Black"/>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4"/>
          <p:cNvSpPr txBox="1"/>
          <p:nvPr>
            <p:ph type="title"/>
          </p:nvPr>
        </p:nvSpPr>
        <p:spPr>
          <a:xfrm>
            <a:off x="323525" y="948224"/>
            <a:ext cx="8229600" cy="61530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rgbClr val="595959"/>
              </a:buClr>
              <a:buSzPts val="3600"/>
              <a:buFont typeface="Arial Black"/>
              <a:buNone/>
            </a:pPr>
            <a:r>
              <a:rPr lang="en-IN" sz="3600">
                <a:solidFill>
                  <a:srgbClr val="595959"/>
                </a:solidFill>
                <a:latin typeface="Arial Black"/>
                <a:ea typeface="Arial Black"/>
                <a:cs typeface="Arial Black"/>
                <a:sym typeface="Arial Black"/>
              </a:rPr>
              <a:t>Naive Bayes Algorithm</a:t>
            </a:r>
            <a:endParaRPr/>
          </a:p>
        </p:txBody>
      </p:sp>
      <p:sp>
        <p:nvSpPr>
          <p:cNvPr id="341" name="Google Shape;341;p34"/>
          <p:cNvSpPr txBox="1"/>
          <p:nvPr>
            <p:ph idx="1" type="body"/>
          </p:nvPr>
        </p:nvSpPr>
        <p:spPr>
          <a:xfrm>
            <a:off x="189875" y="1839125"/>
            <a:ext cx="8496900" cy="4763700"/>
          </a:xfrm>
          <a:prstGeom prst="rect">
            <a:avLst/>
          </a:prstGeom>
          <a:noFill/>
          <a:ln>
            <a:noFill/>
          </a:ln>
        </p:spPr>
        <p:txBody>
          <a:bodyPr anchorCtr="0" anchor="t" bIns="45700" lIns="91425" spcFirstLastPara="1" rIns="91425" wrap="square" tIns="45700">
            <a:normAutofit/>
          </a:bodyPr>
          <a:lstStyle/>
          <a:p>
            <a:pPr indent="-261620" lvl="0" marL="274320" rtl="0" algn="just">
              <a:lnSpc>
                <a:spcPct val="150000"/>
              </a:lnSpc>
              <a:spcBef>
                <a:spcPts val="0"/>
              </a:spcBef>
              <a:spcAft>
                <a:spcPts val="0"/>
              </a:spcAft>
              <a:buSzPts val="1700"/>
              <a:buChar char="⚫"/>
            </a:pPr>
            <a:r>
              <a:rPr lang="en-IN" sz="1700">
                <a:latin typeface="Arial"/>
                <a:ea typeface="Arial"/>
                <a:cs typeface="Arial"/>
                <a:sym typeface="Arial"/>
              </a:rPr>
              <a:t>Naive Bayes algorithm is a supervised learning algorithm, which is based on </a:t>
            </a:r>
            <a:r>
              <a:rPr b="1" lang="en-IN" sz="1700">
                <a:latin typeface="Arial"/>
                <a:ea typeface="Arial"/>
                <a:cs typeface="Arial"/>
                <a:sym typeface="Arial"/>
              </a:rPr>
              <a:t>Bayes theorem</a:t>
            </a:r>
            <a:r>
              <a:rPr lang="en-IN" sz="1700">
                <a:latin typeface="Arial"/>
                <a:ea typeface="Arial"/>
                <a:cs typeface="Arial"/>
                <a:sym typeface="Arial"/>
              </a:rPr>
              <a:t> and used for solving classification problems.</a:t>
            </a:r>
            <a:endParaRPr sz="1700">
              <a:latin typeface="Arial"/>
              <a:ea typeface="Arial"/>
              <a:cs typeface="Arial"/>
              <a:sym typeface="Arial"/>
            </a:endParaRPr>
          </a:p>
          <a:p>
            <a:pPr indent="-261620" lvl="0" marL="274320" rtl="0" algn="just">
              <a:lnSpc>
                <a:spcPct val="150000"/>
              </a:lnSpc>
              <a:spcBef>
                <a:spcPts val="400"/>
              </a:spcBef>
              <a:spcAft>
                <a:spcPts val="0"/>
              </a:spcAft>
              <a:buSzPts val="1700"/>
              <a:buFont typeface="Arial"/>
              <a:buChar char="⚫"/>
            </a:pPr>
            <a:r>
              <a:rPr lang="en-IN" sz="1700">
                <a:latin typeface="Arial"/>
                <a:ea typeface="Arial"/>
                <a:cs typeface="Arial"/>
                <a:sym typeface="Arial"/>
              </a:rPr>
              <a:t>It is mainly used in </a:t>
            </a:r>
            <a:r>
              <a:rPr i="1" lang="en-IN" sz="1700">
                <a:latin typeface="Arial"/>
                <a:ea typeface="Arial"/>
                <a:cs typeface="Arial"/>
                <a:sym typeface="Arial"/>
              </a:rPr>
              <a:t>text classification</a:t>
            </a:r>
            <a:r>
              <a:rPr lang="en-IN" sz="1700">
                <a:latin typeface="Arial"/>
                <a:ea typeface="Arial"/>
                <a:cs typeface="Arial"/>
                <a:sym typeface="Arial"/>
              </a:rPr>
              <a:t> that includes a high-dimensional training dataset.</a:t>
            </a:r>
            <a:endParaRPr sz="1700">
              <a:latin typeface="Arial"/>
              <a:ea typeface="Arial"/>
              <a:cs typeface="Arial"/>
              <a:sym typeface="Arial"/>
            </a:endParaRPr>
          </a:p>
          <a:p>
            <a:pPr indent="-261620" lvl="0" marL="274320" rtl="0" algn="just">
              <a:lnSpc>
                <a:spcPct val="150000"/>
              </a:lnSpc>
              <a:spcBef>
                <a:spcPts val="400"/>
              </a:spcBef>
              <a:spcAft>
                <a:spcPts val="0"/>
              </a:spcAft>
              <a:buSzPts val="1700"/>
              <a:buFont typeface="Arial"/>
              <a:buChar char="⚫"/>
            </a:pPr>
            <a:r>
              <a:rPr lang="en-IN" sz="1700">
                <a:latin typeface="Arial"/>
                <a:ea typeface="Arial"/>
                <a:cs typeface="Arial"/>
                <a:sym typeface="Arial"/>
              </a:rPr>
              <a:t>Naive Bayes Classifier is one of the simple and most effective Classification algorithms which helps in building the fast machine learning models that can make quick predictions.</a:t>
            </a:r>
            <a:endParaRPr sz="1700">
              <a:latin typeface="Arial"/>
              <a:ea typeface="Arial"/>
              <a:cs typeface="Arial"/>
              <a:sym typeface="Arial"/>
            </a:endParaRPr>
          </a:p>
          <a:p>
            <a:pPr indent="-261620" lvl="0" marL="274320" rtl="0" algn="just">
              <a:lnSpc>
                <a:spcPct val="150000"/>
              </a:lnSpc>
              <a:spcBef>
                <a:spcPts val="400"/>
              </a:spcBef>
              <a:spcAft>
                <a:spcPts val="0"/>
              </a:spcAft>
              <a:buSzPts val="1700"/>
              <a:buChar char="⚫"/>
            </a:pPr>
            <a:r>
              <a:rPr b="1" lang="en-IN" sz="1700">
                <a:latin typeface="Arial"/>
                <a:ea typeface="Arial"/>
                <a:cs typeface="Arial"/>
                <a:sym typeface="Arial"/>
              </a:rPr>
              <a:t>It is a probabilistic classifier, which means it predicts on the basis of the probability of an object</a:t>
            </a:r>
            <a:r>
              <a:rPr lang="en-IN" sz="1700">
                <a:latin typeface="Arial"/>
                <a:ea typeface="Arial"/>
                <a:cs typeface="Arial"/>
                <a:sym typeface="Arial"/>
              </a:rPr>
              <a:t>.</a:t>
            </a:r>
            <a:endParaRPr sz="1700">
              <a:latin typeface="Arial"/>
              <a:ea typeface="Arial"/>
              <a:cs typeface="Arial"/>
              <a:sym typeface="Arial"/>
            </a:endParaRPr>
          </a:p>
          <a:p>
            <a:pPr indent="-261620" lvl="0" marL="274320" rtl="0" algn="just">
              <a:lnSpc>
                <a:spcPct val="150000"/>
              </a:lnSpc>
              <a:spcBef>
                <a:spcPts val="400"/>
              </a:spcBef>
              <a:spcAft>
                <a:spcPts val="0"/>
              </a:spcAft>
              <a:buSzPts val="1700"/>
              <a:buChar char="⚫"/>
            </a:pPr>
            <a:r>
              <a:rPr lang="en-IN" sz="1700">
                <a:latin typeface="Arial"/>
                <a:ea typeface="Arial"/>
                <a:cs typeface="Arial"/>
                <a:sym typeface="Arial"/>
              </a:rPr>
              <a:t>Some popular examples of Naive Bayes Algorithm are </a:t>
            </a:r>
            <a:r>
              <a:rPr b="1" lang="en-IN" sz="1700">
                <a:latin typeface="Arial"/>
                <a:ea typeface="Arial"/>
                <a:cs typeface="Arial"/>
                <a:sym typeface="Arial"/>
              </a:rPr>
              <a:t>spam filtration, Sentimental analysis, and classifying articles</a:t>
            </a:r>
            <a:r>
              <a:rPr lang="en-IN" sz="1700">
                <a:latin typeface="Arial"/>
                <a:ea typeface="Arial"/>
                <a:cs typeface="Arial"/>
                <a:sym typeface="Arial"/>
              </a:rPr>
              <a:t>.</a:t>
            </a:r>
            <a:endParaRPr sz="1700">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5"/>
          <p:cNvSpPr txBox="1"/>
          <p:nvPr>
            <p:ph idx="1" type="body"/>
          </p:nvPr>
        </p:nvSpPr>
        <p:spPr>
          <a:xfrm>
            <a:off x="107550" y="972052"/>
            <a:ext cx="8928900" cy="5108700"/>
          </a:xfrm>
          <a:prstGeom prst="rect">
            <a:avLst/>
          </a:prstGeom>
          <a:noFill/>
          <a:ln>
            <a:noFill/>
          </a:ln>
        </p:spPr>
        <p:txBody>
          <a:bodyPr anchorCtr="0" anchor="t" bIns="45700" lIns="91425" spcFirstLastPara="1" rIns="91425" wrap="square" tIns="45700">
            <a:normAutofit/>
          </a:bodyPr>
          <a:lstStyle/>
          <a:p>
            <a:pPr indent="-117475" lvl="0" marL="274320" rtl="0" algn="l">
              <a:spcBef>
                <a:spcPts val="0"/>
              </a:spcBef>
              <a:spcAft>
                <a:spcPts val="0"/>
              </a:spcAft>
              <a:buSzPts val="2470"/>
              <a:buNone/>
            </a:pPr>
            <a:r>
              <a:t/>
            </a:r>
            <a:endParaRPr/>
          </a:p>
          <a:p>
            <a:pPr indent="0" lvl="0" marL="0" rtl="0" algn="just">
              <a:lnSpc>
                <a:spcPct val="150000"/>
              </a:lnSpc>
              <a:spcBef>
                <a:spcPts val="400"/>
              </a:spcBef>
              <a:spcAft>
                <a:spcPts val="0"/>
              </a:spcAft>
              <a:buSzPts val="1900"/>
              <a:buNone/>
            </a:pPr>
            <a:r>
              <a:rPr b="1" lang="en-IN" sz="2000">
                <a:latin typeface="Times New Roman"/>
                <a:ea typeface="Times New Roman"/>
                <a:cs typeface="Times New Roman"/>
                <a:sym typeface="Times New Roman"/>
              </a:rPr>
              <a:t>Why is it called Naive Bayes?</a:t>
            </a:r>
            <a:endParaRPr b="1"/>
          </a:p>
          <a:p>
            <a:pPr indent="0" lvl="0" marL="0" rtl="0" algn="just">
              <a:lnSpc>
                <a:spcPct val="150000"/>
              </a:lnSpc>
              <a:spcBef>
                <a:spcPts val="400"/>
              </a:spcBef>
              <a:spcAft>
                <a:spcPts val="0"/>
              </a:spcAft>
              <a:buNone/>
            </a:pPr>
            <a:r>
              <a:rPr lang="en-IN" sz="2000">
                <a:latin typeface="Times New Roman"/>
                <a:ea typeface="Times New Roman"/>
                <a:cs typeface="Times New Roman"/>
                <a:sym typeface="Times New Roman"/>
              </a:rPr>
              <a:t>The Naive Bayes algorithm is comprised of two words Naive and Bayes, Which can be described as:</a:t>
            </a:r>
            <a:endParaRPr/>
          </a:p>
          <a:p>
            <a:pPr indent="-274320" lvl="0" marL="274320" rtl="0" algn="just">
              <a:lnSpc>
                <a:spcPct val="150000"/>
              </a:lnSpc>
              <a:spcBef>
                <a:spcPts val="400"/>
              </a:spcBef>
              <a:spcAft>
                <a:spcPts val="0"/>
              </a:spcAft>
              <a:buSzPts val="1900"/>
              <a:buChar char="⚫"/>
            </a:pPr>
            <a:r>
              <a:rPr b="1" lang="en-IN" sz="2000">
                <a:latin typeface="Times New Roman"/>
                <a:ea typeface="Times New Roman"/>
                <a:cs typeface="Times New Roman"/>
                <a:sym typeface="Times New Roman"/>
              </a:rPr>
              <a:t>Naive</a:t>
            </a:r>
            <a:r>
              <a:rPr lang="en-IN" sz="2000">
                <a:latin typeface="Times New Roman"/>
                <a:ea typeface="Times New Roman"/>
                <a:cs typeface="Times New Roman"/>
                <a:sym typeface="Times New Roman"/>
              </a:rPr>
              <a:t>: It is called Naive because it assumes that the occurrence of a certain feature is independent of the occurrence of other features. Such as if the fruit is identified on the bases of color, shape, and taste, then red, spherical, and sweet fruit is recognized as an apple. Hence each feature individually contributes to identify that it is an apple without depending on each other.</a:t>
            </a:r>
            <a:endParaRPr/>
          </a:p>
          <a:p>
            <a:pPr indent="-274320" lvl="0" marL="274320" rtl="0" algn="just">
              <a:lnSpc>
                <a:spcPct val="150000"/>
              </a:lnSpc>
              <a:spcBef>
                <a:spcPts val="400"/>
              </a:spcBef>
              <a:spcAft>
                <a:spcPts val="0"/>
              </a:spcAft>
              <a:buSzPts val="1900"/>
              <a:buChar char="⚫"/>
            </a:pPr>
            <a:r>
              <a:rPr b="1" lang="en-IN" sz="2000">
                <a:latin typeface="Times New Roman"/>
                <a:ea typeface="Times New Roman"/>
                <a:cs typeface="Times New Roman"/>
                <a:sym typeface="Times New Roman"/>
              </a:rPr>
              <a:t>Bayes</a:t>
            </a:r>
            <a:r>
              <a:rPr lang="en-IN" sz="2000">
                <a:latin typeface="Times New Roman"/>
                <a:ea typeface="Times New Roman"/>
                <a:cs typeface="Times New Roman"/>
                <a:sym typeface="Times New Roman"/>
              </a:rPr>
              <a:t>: It is called Bayes because it depends on the principle of Bayes' Theorem</a:t>
            </a:r>
            <a:r>
              <a:rPr lang="en-IN"/>
              <a:t>.</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6"/>
          <p:cNvSpPr txBox="1"/>
          <p:nvPr>
            <p:ph idx="1" type="body"/>
          </p:nvPr>
        </p:nvSpPr>
        <p:spPr>
          <a:xfrm>
            <a:off x="107500" y="962725"/>
            <a:ext cx="8856900" cy="5706600"/>
          </a:xfrm>
          <a:prstGeom prst="rect">
            <a:avLst/>
          </a:prstGeom>
          <a:noFill/>
          <a:ln>
            <a:noFill/>
          </a:ln>
        </p:spPr>
        <p:txBody>
          <a:bodyPr anchorCtr="0" anchor="t" bIns="45700" lIns="91425" spcFirstLastPara="1" rIns="91425" wrap="square" tIns="45700">
            <a:normAutofit/>
          </a:bodyPr>
          <a:lstStyle/>
          <a:p>
            <a:pPr indent="0" lvl="0" marL="0" rtl="0" algn="just">
              <a:lnSpc>
                <a:spcPct val="150000"/>
              </a:lnSpc>
              <a:spcBef>
                <a:spcPts val="400"/>
              </a:spcBef>
              <a:spcAft>
                <a:spcPts val="0"/>
              </a:spcAft>
              <a:buSzPts val="1900"/>
              <a:buNone/>
            </a:pPr>
            <a:r>
              <a:rPr b="1" lang="en-IN" sz="2100">
                <a:latin typeface="Times New Roman"/>
                <a:ea typeface="Times New Roman"/>
                <a:cs typeface="Times New Roman"/>
                <a:sym typeface="Times New Roman"/>
              </a:rPr>
              <a:t>Bayes' Theorem:</a:t>
            </a:r>
            <a:endParaRPr b="1" sz="2700"/>
          </a:p>
          <a:p>
            <a:pPr indent="0" lvl="0" marL="0" rtl="0" algn="just">
              <a:lnSpc>
                <a:spcPct val="150000"/>
              </a:lnSpc>
              <a:spcBef>
                <a:spcPts val="400"/>
              </a:spcBef>
              <a:spcAft>
                <a:spcPts val="0"/>
              </a:spcAft>
              <a:buNone/>
            </a:pPr>
            <a:r>
              <a:rPr lang="en-IN" sz="2000">
                <a:latin typeface="Times New Roman"/>
                <a:ea typeface="Times New Roman"/>
                <a:cs typeface="Times New Roman"/>
                <a:sym typeface="Times New Roman"/>
              </a:rPr>
              <a:t>Bayes' theorem is also known as </a:t>
            </a:r>
            <a:r>
              <a:rPr b="1" lang="en-IN" sz="2000">
                <a:latin typeface="Times New Roman"/>
                <a:ea typeface="Times New Roman"/>
                <a:cs typeface="Times New Roman"/>
                <a:sym typeface="Times New Roman"/>
              </a:rPr>
              <a:t>Bayes' Rule</a:t>
            </a:r>
            <a:r>
              <a:rPr lang="en-IN" sz="2000">
                <a:latin typeface="Times New Roman"/>
                <a:ea typeface="Times New Roman"/>
                <a:cs typeface="Times New Roman"/>
                <a:sym typeface="Times New Roman"/>
              </a:rPr>
              <a:t> or </a:t>
            </a:r>
            <a:r>
              <a:rPr b="1" lang="en-IN" sz="2000">
                <a:latin typeface="Times New Roman"/>
                <a:ea typeface="Times New Roman"/>
                <a:cs typeface="Times New Roman"/>
                <a:sym typeface="Times New Roman"/>
              </a:rPr>
              <a:t>Bayes' law</a:t>
            </a:r>
            <a:r>
              <a:rPr lang="en-IN" sz="2000">
                <a:latin typeface="Times New Roman"/>
                <a:ea typeface="Times New Roman"/>
                <a:cs typeface="Times New Roman"/>
                <a:sym typeface="Times New Roman"/>
              </a:rPr>
              <a:t>, which is used to determine the probability of a hypothesis with prior knowledge. It depends on the conditional probability.</a:t>
            </a:r>
            <a:endParaRPr/>
          </a:p>
          <a:p>
            <a:pPr indent="0" lvl="0" marL="0" rtl="0" algn="just">
              <a:lnSpc>
                <a:spcPct val="150000"/>
              </a:lnSpc>
              <a:spcBef>
                <a:spcPts val="400"/>
              </a:spcBef>
              <a:spcAft>
                <a:spcPts val="0"/>
              </a:spcAft>
              <a:buNone/>
            </a:pPr>
            <a:r>
              <a:rPr lang="en-IN" sz="2000">
                <a:latin typeface="Times New Roman"/>
                <a:ea typeface="Times New Roman"/>
                <a:cs typeface="Times New Roman"/>
                <a:sym typeface="Times New Roman"/>
              </a:rPr>
              <a:t>The formula for Bayes' theorem is given as:</a:t>
            </a:r>
            <a:endParaRPr/>
          </a:p>
          <a:p>
            <a:pPr indent="0" lvl="0" marL="0" rtl="0" algn="just">
              <a:lnSpc>
                <a:spcPct val="150000"/>
              </a:lnSpc>
              <a:spcBef>
                <a:spcPts val="400"/>
              </a:spcBef>
              <a:spcAft>
                <a:spcPts val="0"/>
              </a:spcAft>
              <a:buNone/>
            </a:pPr>
            <a:r>
              <a:rPr b="1" lang="en-IN" sz="2000">
                <a:latin typeface="Times New Roman"/>
                <a:ea typeface="Times New Roman"/>
                <a:cs typeface="Times New Roman"/>
                <a:sym typeface="Times New Roman"/>
              </a:rPr>
              <a:t>Where,</a:t>
            </a:r>
            <a:endParaRPr sz="2000">
              <a:latin typeface="Times New Roman"/>
              <a:ea typeface="Times New Roman"/>
              <a:cs typeface="Times New Roman"/>
              <a:sym typeface="Times New Roman"/>
            </a:endParaRPr>
          </a:p>
          <a:p>
            <a:pPr indent="0" lvl="0" marL="0" rtl="0" algn="just">
              <a:lnSpc>
                <a:spcPct val="150000"/>
              </a:lnSpc>
              <a:spcBef>
                <a:spcPts val="400"/>
              </a:spcBef>
              <a:spcAft>
                <a:spcPts val="0"/>
              </a:spcAft>
              <a:buNone/>
            </a:pPr>
            <a:r>
              <a:rPr b="1" lang="en-IN" sz="2000">
                <a:latin typeface="Times New Roman"/>
                <a:ea typeface="Times New Roman"/>
                <a:cs typeface="Times New Roman"/>
                <a:sym typeface="Times New Roman"/>
              </a:rPr>
              <a:t>P(A|B) is Posterior probability</a:t>
            </a:r>
            <a:r>
              <a:rPr lang="en-IN" sz="2000">
                <a:latin typeface="Times New Roman"/>
                <a:ea typeface="Times New Roman"/>
                <a:cs typeface="Times New Roman"/>
                <a:sym typeface="Times New Roman"/>
              </a:rPr>
              <a:t>: Probability of hypothesis A on the observed event B.</a:t>
            </a:r>
            <a:endParaRPr/>
          </a:p>
          <a:p>
            <a:pPr indent="0" lvl="0" marL="0" rtl="0" algn="just">
              <a:lnSpc>
                <a:spcPct val="150000"/>
              </a:lnSpc>
              <a:spcBef>
                <a:spcPts val="400"/>
              </a:spcBef>
              <a:spcAft>
                <a:spcPts val="0"/>
              </a:spcAft>
              <a:buNone/>
            </a:pPr>
            <a:r>
              <a:rPr b="1" lang="en-IN" sz="2000">
                <a:latin typeface="Times New Roman"/>
                <a:ea typeface="Times New Roman"/>
                <a:cs typeface="Times New Roman"/>
                <a:sym typeface="Times New Roman"/>
              </a:rPr>
              <a:t>P(B|A) is Likelihood probability</a:t>
            </a:r>
            <a:r>
              <a:rPr lang="en-IN" sz="2000">
                <a:latin typeface="Times New Roman"/>
                <a:ea typeface="Times New Roman"/>
                <a:cs typeface="Times New Roman"/>
                <a:sym typeface="Times New Roman"/>
              </a:rPr>
              <a:t>: Probability of the evidence given that the probability of a hypothesis is true.</a:t>
            </a:r>
            <a:endParaRPr/>
          </a:p>
          <a:p>
            <a:pPr indent="0" lvl="0" marL="0" rtl="0" algn="just">
              <a:spcBef>
                <a:spcPts val="400"/>
              </a:spcBef>
              <a:spcAft>
                <a:spcPts val="0"/>
              </a:spcAft>
              <a:buNone/>
            </a:pPr>
            <a:r>
              <a:rPr b="1" lang="en-IN" sz="2000">
                <a:latin typeface="Times New Roman"/>
                <a:ea typeface="Times New Roman"/>
                <a:cs typeface="Times New Roman"/>
                <a:sym typeface="Times New Roman"/>
              </a:rPr>
              <a:t>P(A) is Prior Probability</a:t>
            </a:r>
            <a:r>
              <a:rPr lang="en-IN" sz="2000">
                <a:latin typeface="Times New Roman"/>
                <a:ea typeface="Times New Roman"/>
                <a:cs typeface="Times New Roman"/>
                <a:sym typeface="Times New Roman"/>
              </a:rPr>
              <a:t>: Probability of hypothesis before observing the evidence.</a:t>
            </a:r>
            <a:endParaRPr/>
          </a:p>
          <a:p>
            <a:pPr indent="0" lvl="0" marL="0" rtl="0" algn="just">
              <a:spcBef>
                <a:spcPts val="400"/>
              </a:spcBef>
              <a:spcAft>
                <a:spcPts val="0"/>
              </a:spcAft>
              <a:buNone/>
            </a:pPr>
            <a:r>
              <a:rPr b="1" lang="en-IN" sz="2000">
                <a:latin typeface="Times New Roman"/>
                <a:ea typeface="Times New Roman"/>
                <a:cs typeface="Times New Roman"/>
                <a:sym typeface="Times New Roman"/>
              </a:rPr>
              <a:t>P(B) is Marginal Probability</a:t>
            </a:r>
            <a:r>
              <a:rPr lang="en-IN" sz="2000">
                <a:latin typeface="Times New Roman"/>
                <a:ea typeface="Times New Roman"/>
                <a:cs typeface="Times New Roman"/>
                <a:sym typeface="Times New Roman"/>
              </a:rPr>
              <a:t>: Probability of Evidence.</a:t>
            </a:r>
            <a:endParaRPr sz="2000">
              <a:latin typeface="Times New Roman"/>
              <a:ea typeface="Times New Roman"/>
              <a:cs typeface="Times New Roman"/>
              <a:sym typeface="Times New Roman"/>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7"/>
          <p:cNvSpPr txBox="1"/>
          <p:nvPr>
            <p:ph idx="1" type="body"/>
          </p:nvPr>
        </p:nvSpPr>
        <p:spPr>
          <a:xfrm>
            <a:off x="107550" y="812576"/>
            <a:ext cx="8928900" cy="57903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0"/>
              </a:spcBef>
              <a:spcAft>
                <a:spcPts val="0"/>
              </a:spcAft>
              <a:buSzPts val="2090"/>
              <a:buNone/>
            </a:pPr>
            <a:r>
              <a:rPr b="1" lang="en-IN" sz="2100">
                <a:latin typeface="Times New Roman"/>
                <a:ea typeface="Times New Roman"/>
                <a:cs typeface="Times New Roman"/>
                <a:sym typeface="Times New Roman"/>
              </a:rPr>
              <a:t>Types of Naive Bayes Model</a:t>
            </a:r>
            <a:endParaRPr b="1" sz="2100">
              <a:latin typeface="Times New Roman"/>
              <a:ea typeface="Times New Roman"/>
              <a:cs typeface="Times New Roman"/>
              <a:sym typeface="Times New Roman"/>
            </a:endParaRPr>
          </a:p>
          <a:p>
            <a:pPr indent="0" lvl="0" marL="0" rtl="0" algn="just">
              <a:lnSpc>
                <a:spcPct val="150000"/>
              </a:lnSpc>
              <a:spcBef>
                <a:spcPts val="407"/>
              </a:spcBef>
              <a:spcAft>
                <a:spcPts val="0"/>
              </a:spcAft>
              <a:buNone/>
            </a:pPr>
            <a:r>
              <a:rPr lang="en-IN" sz="2000">
                <a:latin typeface="Times New Roman"/>
                <a:ea typeface="Times New Roman"/>
                <a:cs typeface="Times New Roman"/>
                <a:sym typeface="Times New Roman"/>
              </a:rPr>
              <a:t>There are three types of Naive Bayes Model, which are given below:</a:t>
            </a:r>
            <a:endParaRPr sz="2000">
              <a:latin typeface="Times New Roman"/>
              <a:ea typeface="Times New Roman"/>
              <a:cs typeface="Times New Roman"/>
              <a:sym typeface="Times New Roman"/>
            </a:endParaRPr>
          </a:p>
          <a:p>
            <a:pPr indent="0" lvl="0" marL="0" rtl="0" algn="just">
              <a:lnSpc>
                <a:spcPct val="150000"/>
              </a:lnSpc>
              <a:spcBef>
                <a:spcPts val="407"/>
              </a:spcBef>
              <a:spcAft>
                <a:spcPts val="0"/>
              </a:spcAft>
              <a:buNone/>
            </a:pPr>
            <a:r>
              <a:rPr b="1" lang="en-IN" sz="2100">
                <a:latin typeface="Times New Roman"/>
                <a:ea typeface="Times New Roman"/>
                <a:cs typeface="Times New Roman"/>
                <a:sym typeface="Times New Roman"/>
              </a:rPr>
              <a:t>Gaussian</a:t>
            </a:r>
            <a:r>
              <a:rPr lang="en-IN" sz="2000">
                <a:latin typeface="Times New Roman"/>
                <a:ea typeface="Times New Roman"/>
                <a:cs typeface="Times New Roman"/>
                <a:sym typeface="Times New Roman"/>
              </a:rPr>
              <a:t>: </a:t>
            </a:r>
            <a:r>
              <a:rPr lang="en-IN" sz="2000">
                <a:latin typeface="Times New Roman"/>
                <a:ea typeface="Times New Roman"/>
                <a:cs typeface="Times New Roman"/>
                <a:sym typeface="Times New Roman"/>
              </a:rPr>
              <a:t>Continuous data (assumes that the data follows a Gaussian/normal distribution).The features are distributed normally (bell-shaped curve).For example,Predicting whether a student will pass/fail based on exam scores.</a:t>
            </a:r>
            <a:endParaRPr sz="2000">
              <a:latin typeface="Times New Roman"/>
              <a:ea typeface="Times New Roman"/>
              <a:cs typeface="Times New Roman"/>
              <a:sym typeface="Times New Roman"/>
            </a:endParaRPr>
          </a:p>
          <a:p>
            <a:pPr indent="0" lvl="0" marL="0" rtl="0" algn="just">
              <a:lnSpc>
                <a:spcPct val="150000"/>
              </a:lnSpc>
              <a:spcBef>
                <a:spcPts val="407"/>
              </a:spcBef>
              <a:spcAft>
                <a:spcPts val="0"/>
              </a:spcAft>
              <a:buNone/>
            </a:pPr>
            <a:r>
              <a:rPr b="1" lang="en-IN" sz="2100">
                <a:latin typeface="Times New Roman"/>
                <a:ea typeface="Times New Roman"/>
                <a:cs typeface="Times New Roman"/>
                <a:sym typeface="Times New Roman"/>
              </a:rPr>
              <a:t>Multinomial</a:t>
            </a:r>
            <a:r>
              <a:rPr lang="en-IN" sz="2000">
                <a:latin typeface="Times New Roman"/>
                <a:ea typeface="Times New Roman"/>
                <a:cs typeface="Times New Roman"/>
                <a:sym typeface="Times New Roman"/>
              </a:rPr>
              <a:t>: </a:t>
            </a:r>
            <a:r>
              <a:rPr lang="en-IN" sz="2000">
                <a:latin typeface="Times New Roman"/>
                <a:ea typeface="Times New Roman"/>
                <a:cs typeface="Times New Roman"/>
                <a:sym typeface="Times New Roman"/>
              </a:rPr>
              <a:t>Discrete data (e.g., counts of words or occurrences).Features represent the frequency of events (e.g., word counts in text classification).For example, Spam detection, sentiment analysis, or document classification</a:t>
            </a:r>
            <a:endParaRPr sz="2000">
              <a:latin typeface="Times New Roman"/>
              <a:ea typeface="Times New Roman"/>
              <a:cs typeface="Times New Roman"/>
              <a:sym typeface="Times New Roman"/>
            </a:endParaRPr>
          </a:p>
          <a:p>
            <a:pPr indent="0" lvl="0" marL="0" rtl="0" algn="just">
              <a:lnSpc>
                <a:spcPct val="150000"/>
              </a:lnSpc>
              <a:spcBef>
                <a:spcPts val="407"/>
              </a:spcBef>
              <a:spcAft>
                <a:spcPts val="0"/>
              </a:spcAft>
              <a:buNone/>
            </a:pPr>
            <a:r>
              <a:rPr b="1" lang="en-IN" sz="2100">
                <a:latin typeface="Times New Roman"/>
                <a:ea typeface="Times New Roman"/>
                <a:cs typeface="Times New Roman"/>
                <a:sym typeface="Times New Roman"/>
              </a:rPr>
              <a:t>Bernoulli</a:t>
            </a:r>
            <a:r>
              <a:rPr lang="en-IN" sz="2000">
                <a:latin typeface="Times New Roman"/>
                <a:ea typeface="Times New Roman"/>
                <a:cs typeface="Times New Roman"/>
                <a:sym typeface="Times New Roman"/>
              </a:rPr>
              <a:t>: </a:t>
            </a:r>
            <a:r>
              <a:rPr lang="en-IN" sz="2000">
                <a:latin typeface="Times New Roman"/>
                <a:ea typeface="Times New Roman"/>
                <a:cs typeface="Times New Roman"/>
                <a:sym typeface="Times New Roman"/>
              </a:rPr>
              <a:t>Binary data (0 or 1, indicating absence or presence of a feature).Features are binary (e.g., whether a word appears in a document).For example, Text classification with binary word occurrences (e.g., "does the word 'cheap' appear in the email?").</a:t>
            </a:r>
            <a:endParaRPr sz="2000">
              <a:latin typeface="Times New Roman"/>
              <a:ea typeface="Times New Roman"/>
              <a:cs typeface="Times New Roman"/>
              <a:sym typeface="Times New Roman"/>
            </a:endParaRPr>
          </a:p>
          <a:p>
            <a:pPr indent="0" lvl="0" marL="0" rtl="0" algn="just">
              <a:lnSpc>
                <a:spcPct val="150000"/>
              </a:lnSpc>
              <a:spcBef>
                <a:spcPts val="407"/>
              </a:spcBef>
              <a:spcAft>
                <a:spcPts val="0"/>
              </a:spcAft>
              <a:buNone/>
            </a:pPr>
            <a:r>
              <a:t/>
            </a:r>
            <a:endParaRPr sz="2000">
              <a:latin typeface="Times New Roman"/>
              <a:ea typeface="Times New Roman"/>
              <a:cs typeface="Times New Roman"/>
              <a:sym typeface="Times New Roman"/>
            </a:endParaRPr>
          </a:p>
          <a:p>
            <a:pPr indent="0" lvl="0" marL="0" rtl="0" algn="l">
              <a:spcBef>
                <a:spcPts val="481"/>
              </a:spcBef>
              <a:spcAft>
                <a:spcPts val="0"/>
              </a:spcAft>
              <a:buSzPts val="2470"/>
              <a:buNone/>
            </a:pPr>
            <a:r>
              <a:t/>
            </a:r>
            <a:endParaRPr sz="2000">
              <a:latin typeface="Times New Roman"/>
              <a:ea typeface="Times New Roman"/>
              <a:cs typeface="Times New Roman"/>
              <a:sym typeface="Times New Roman"/>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graphicFrame>
        <p:nvGraphicFramePr>
          <p:cNvPr id="361" name="Google Shape;361;p38"/>
          <p:cNvGraphicFramePr/>
          <p:nvPr/>
        </p:nvGraphicFramePr>
        <p:xfrm>
          <a:off x="318288" y="986338"/>
          <a:ext cx="3000000" cy="3000000"/>
        </p:xfrm>
        <a:graphic>
          <a:graphicData uri="http://schemas.openxmlformats.org/drawingml/2006/table">
            <a:tbl>
              <a:tblPr bandRow="1" firstRow="1">
                <a:noFill/>
                <a:tableStyleId>{3092457B-BAAC-4B4F-8ADB-0F82CDF9F6C0}</a:tableStyleId>
              </a:tblPr>
              <a:tblGrid>
                <a:gridCol w="2835800"/>
                <a:gridCol w="2835800"/>
                <a:gridCol w="2835800"/>
              </a:tblGrid>
              <a:tr h="370850">
                <a:tc>
                  <a:txBody>
                    <a:bodyPr/>
                    <a:lstStyle/>
                    <a:p>
                      <a:pPr indent="0" lvl="0" marL="0" marR="0" rtl="0" algn="l">
                        <a:spcBef>
                          <a:spcPts val="0"/>
                        </a:spcBef>
                        <a:spcAft>
                          <a:spcPts val="0"/>
                        </a:spcAft>
                        <a:buNone/>
                      </a:pPr>
                      <a:r>
                        <a:rPr lang="en-IN" sz="1800"/>
                        <a:t>No</a:t>
                      </a:r>
                      <a:endParaRPr sz="1800"/>
                    </a:p>
                  </a:txBody>
                  <a:tcPr marT="45725" marB="45725" marR="91450" marL="91450"/>
                </a:tc>
                <a:tc>
                  <a:txBody>
                    <a:bodyPr/>
                    <a:lstStyle/>
                    <a:p>
                      <a:pPr indent="0" lvl="0" marL="0" marR="0" rtl="0" algn="l">
                        <a:spcBef>
                          <a:spcPts val="0"/>
                        </a:spcBef>
                        <a:spcAft>
                          <a:spcPts val="0"/>
                        </a:spcAft>
                        <a:buNone/>
                      </a:pPr>
                      <a:r>
                        <a:rPr lang="en-IN" sz="1800"/>
                        <a:t>Outlook</a:t>
                      </a:r>
                      <a:endParaRPr sz="1800"/>
                    </a:p>
                  </a:txBody>
                  <a:tcPr marT="45725" marB="45725" marR="91450" marL="91450"/>
                </a:tc>
                <a:tc>
                  <a:txBody>
                    <a:bodyPr/>
                    <a:lstStyle/>
                    <a:p>
                      <a:pPr indent="0" lvl="0" marL="0" marR="0" rtl="0" algn="l">
                        <a:spcBef>
                          <a:spcPts val="0"/>
                        </a:spcBef>
                        <a:spcAft>
                          <a:spcPts val="0"/>
                        </a:spcAft>
                        <a:buNone/>
                      </a:pPr>
                      <a:r>
                        <a:rPr lang="en-IN" sz="1800"/>
                        <a:t>Play</a:t>
                      </a:r>
                      <a:endParaRPr sz="1800"/>
                    </a:p>
                  </a:txBody>
                  <a:tcPr marT="45725" marB="45725" marR="91450" marL="91450"/>
                </a:tc>
              </a:tr>
              <a:tr h="370850">
                <a:tc>
                  <a:txBody>
                    <a:bodyPr/>
                    <a:lstStyle/>
                    <a:p>
                      <a:pPr indent="0" lvl="0" marL="0" marR="0" rtl="0" algn="l">
                        <a:spcBef>
                          <a:spcPts val="0"/>
                        </a:spcBef>
                        <a:spcAft>
                          <a:spcPts val="0"/>
                        </a:spcAft>
                        <a:buNone/>
                      </a:pPr>
                      <a:r>
                        <a:rPr lang="en-IN" sz="1800"/>
                        <a:t>0</a:t>
                      </a:r>
                      <a:endParaRPr sz="1800"/>
                    </a:p>
                  </a:txBody>
                  <a:tcPr marT="45725" marB="45725" marR="91450" marL="91450"/>
                </a:tc>
                <a:tc>
                  <a:txBody>
                    <a:bodyPr/>
                    <a:lstStyle/>
                    <a:p>
                      <a:pPr indent="0" lvl="0" marL="0" marR="0" rtl="0" algn="l">
                        <a:spcBef>
                          <a:spcPts val="0"/>
                        </a:spcBef>
                        <a:spcAft>
                          <a:spcPts val="0"/>
                        </a:spcAft>
                        <a:buNone/>
                      </a:pPr>
                      <a:r>
                        <a:rPr lang="en-IN" sz="1800"/>
                        <a:t>rainy</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r h="370850">
                <a:tc>
                  <a:txBody>
                    <a:bodyPr/>
                    <a:lstStyle/>
                    <a:p>
                      <a:pPr indent="0" lvl="0" marL="0" marR="0" rtl="0" algn="l">
                        <a:spcBef>
                          <a:spcPts val="0"/>
                        </a:spcBef>
                        <a:spcAft>
                          <a:spcPts val="0"/>
                        </a:spcAft>
                        <a:buNone/>
                      </a:pPr>
                      <a:r>
                        <a:rPr lang="en-IN" sz="1800"/>
                        <a:t>1</a:t>
                      </a:r>
                      <a:endParaRPr sz="1800"/>
                    </a:p>
                  </a:txBody>
                  <a:tcPr marT="45725" marB="45725" marR="91450" marL="91450"/>
                </a:tc>
                <a:tc>
                  <a:txBody>
                    <a:bodyPr/>
                    <a:lstStyle/>
                    <a:p>
                      <a:pPr indent="0" lvl="0" marL="0" marR="0" rtl="0" algn="l">
                        <a:spcBef>
                          <a:spcPts val="0"/>
                        </a:spcBef>
                        <a:spcAft>
                          <a:spcPts val="0"/>
                        </a:spcAft>
                        <a:buNone/>
                      </a:pPr>
                      <a:r>
                        <a:rPr lang="en-IN" sz="1800"/>
                        <a:t>sunny</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r h="370850">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overcast</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r h="370850">
                <a:tc>
                  <a:txBody>
                    <a:bodyPr/>
                    <a:lstStyle/>
                    <a:p>
                      <a:pPr indent="0" lvl="0" marL="0" marR="0" rtl="0" algn="l">
                        <a:spcBef>
                          <a:spcPts val="0"/>
                        </a:spcBef>
                        <a:spcAft>
                          <a:spcPts val="0"/>
                        </a:spcAft>
                        <a:buNone/>
                      </a:pPr>
                      <a:r>
                        <a:rPr lang="en-IN" sz="1800"/>
                        <a:t>3</a:t>
                      </a:r>
                      <a:endParaRPr sz="1800"/>
                    </a:p>
                  </a:txBody>
                  <a:tcPr marT="45725" marB="45725" marR="91450" marL="91450"/>
                </a:tc>
                <a:tc>
                  <a:txBody>
                    <a:bodyPr/>
                    <a:lstStyle/>
                    <a:p>
                      <a:pPr indent="0" lvl="0" marL="0" marR="0" rtl="0" algn="l">
                        <a:spcBef>
                          <a:spcPts val="0"/>
                        </a:spcBef>
                        <a:spcAft>
                          <a:spcPts val="0"/>
                        </a:spcAft>
                        <a:buNone/>
                      </a:pPr>
                      <a:r>
                        <a:rPr lang="en-IN" sz="1800"/>
                        <a:t>overcast</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r h="370850">
                <a:tc>
                  <a:txBody>
                    <a:bodyPr/>
                    <a:lstStyle/>
                    <a:p>
                      <a:pPr indent="0" lvl="0" marL="0" marR="0" rtl="0" algn="l">
                        <a:spcBef>
                          <a:spcPts val="0"/>
                        </a:spcBef>
                        <a:spcAft>
                          <a:spcPts val="0"/>
                        </a:spcAft>
                        <a:buNone/>
                      </a:pPr>
                      <a:r>
                        <a:rPr lang="en-IN" sz="1800"/>
                        <a:t>4</a:t>
                      </a:r>
                      <a:endParaRPr sz="1800"/>
                    </a:p>
                  </a:txBody>
                  <a:tcPr marT="45725" marB="45725" marR="91450" marL="91450"/>
                </a:tc>
                <a:tc>
                  <a:txBody>
                    <a:bodyPr/>
                    <a:lstStyle/>
                    <a:p>
                      <a:pPr indent="0" lvl="0" marL="0" marR="0" rtl="0" algn="l">
                        <a:spcBef>
                          <a:spcPts val="0"/>
                        </a:spcBef>
                        <a:spcAft>
                          <a:spcPts val="0"/>
                        </a:spcAft>
                        <a:buNone/>
                      </a:pPr>
                      <a:r>
                        <a:rPr lang="en-IN" sz="1800"/>
                        <a:t>sunny</a:t>
                      </a:r>
                      <a:endParaRPr sz="1800"/>
                    </a:p>
                  </a:txBody>
                  <a:tcPr marT="45725" marB="45725" marR="91450" marL="91450"/>
                </a:tc>
                <a:tc>
                  <a:txBody>
                    <a:bodyPr/>
                    <a:lstStyle/>
                    <a:p>
                      <a:pPr indent="0" lvl="0" marL="0" marR="0" rtl="0" algn="l">
                        <a:spcBef>
                          <a:spcPts val="0"/>
                        </a:spcBef>
                        <a:spcAft>
                          <a:spcPts val="0"/>
                        </a:spcAft>
                        <a:buNone/>
                      </a:pPr>
                      <a:r>
                        <a:rPr lang="en-IN" sz="1800"/>
                        <a:t>no</a:t>
                      </a:r>
                      <a:endParaRPr sz="1800"/>
                    </a:p>
                  </a:txBody>
                  <a:tcPr marT="45725" marB="45725" marR="91450" marL="91450"/>
                </a:tc>
              </a:tr>
              <a:tr h="370850">
                <a:tc>
                  <a:txBody>
                    <a:bodyPr/>
                    <a:lstStyle/>
                    <a:p>
                      <a:pPr indent="0" lvl="0" marL="0" marR="0" rtl="0" algn="l">
                        <a:spcBef>
                          <a:spcPts val="0"/>
                        </a:spcBef>
                        <a:spcAft>
                          <a:spcPts val="0"/>
                        </a:spcAft>
                        <a:buNone/>
                      </a:pPr>
                      <a:r>
                        <a:rPr lang="en-IN" sz="1800"/>
                        <a:t>5</a:t>
                      </a:r>
                      <a:endParaRPr sz="1800"/>
                    </a:p>
                  </a:txBody>
                  <a:tcPr marT="45725" marB="45725" marR="91450" marL="91450"/>
                </a:tc>
                <a:tc>
                  <a:txBody>
                    <a:bodyPr/>
                    <a:lstStyle/>
                    <a:p>
                      <a:pPr indent="0" lvl="0" marL="0" marR="0" rtl="0" algn="l">
                        <a:spcBef>
                          <a:spcPts val="0"/>
                        </a:spcBef>
                        <a:spcAft>
                          <a:spcPts val="0"/>
                        </a:spcAft>
                        <a:buNone/>
                      </a:pPr>
                      <a:r>
                        <a:rPr lang="en-IN" sz="1800"/>
                        <a:t>rainy</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r h="370850">
                <a:tc>
                  <a:txBody>
                    <a:bodyPr/>
                    <a:lstStyle/>
                    <a:p>
                      <a:pPr indent="0" lvl="0" marL="0" marR="0" rtl="0" algn="l">
                        <a:spcBef>
                          <a:spcPts val="0"/>
                        </a:spcBef>
                        <a:spcAft>
                          <a:spcPts val="0"/>
                        </a:spcAft>
                        <a:buNone/>
                      </a:pPr>
                      <a:r>
                        <a:rPr lang="en-IN" sz="1800"/>
                        <a:t>6</a:t>
                      </a:r>
                      <a:endParaRPr sz="1800"/>
                    </a:p>
                  </a:txBody>
                  <a:tcPr marT="45725" marB="45725" marR="91450" marL="91450"/>
                </a:tc>
                <a:tc>
                  <a:txBody>
                    <a:bodyPr/>
                    <a:lstStyle/>
                    <a:p>
                      <a:pPr indent="0" lvl="0" marL="0" marR="0" rtl="0" algn="l">
                        <a:spcBef>
                          <a:spcPts val="0"/>
                        </a:spcBef>
                        <a:spcAft>
                          <a:spcPts val="0"/>
                        </a:spcAft>
                        <a:buNone/>
                      </a:pPr>
                      <a:r>
                        <a:rPr lang="en-IN" sz="1800"/>
                        <a:t>sunny</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r h="370850">
                <a:tc>
                  <a:txBody>
                    <a:bodyPr/>
                    <a:lstStyle/>
                    <a:p>
                      <a:pPr indent="0" lvl="0" marL="0" marR="0" rtl="0" algn="l">
                        <a:spcBef>
                          <a:spcPts val="0"/>
                        </a:spcBef>
                        <a:spcAft>
                          <a:spcPts val="0"/>
                        </a:spcAft>
                        <a:buNone/>
                      </a:pPr>
                      <a:r>
                        <a:rPr lang="en-IN" sz="1800"/>
                        <a:t>7</a:t>
                      </a:r>
                      <a:endParaRPr sz="1800"/>
                    </a:p>
                  </a:txBody>
                  <a:tcPr marT="45725" marB="45725" marR="91450" marL="91450"/>
                </a:tc>
                <a:tc>
                  <a:txBody>
                    <a:bodyPr/>
                    <a:lstStyle/>
                    <a:p>
                      <a:pPr indent="0" lvl="0" marL="0" marR="0" rtl="0" algn="l">
                        <a:spcBef>
                          <a:spcPts val="0"/>
                        </a:spcBef>
                        <a:spcAft>
                          <a:spcPts val="0"/>
                        </a:spcAft>
                        <a:buNone/>
                      </a:pPr>
                      <a:r>
                        <a:rPr lang="en-IN" sz="1800"/>
                        <a:t>overcast</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r h="370850">
                <a:tc>
                  <a:txBody>
                    <a:bodyPr/>
                    <a:lstStyle/>
                    <a:p>
                      <a:pPr indent="0" lvl="0" marL="0" marR="0" rtl="0" algn="l">
                        <a:spcBef>
                          <a:spcPts val="0"/>
                        </a:spcBef>
                        <a:spcAft>
                          <a:spcPts val="0"/>
                        </a:spcAft>
                        <a:buNone/>
                      </a:pPr>
                      <a:r>
                        <a:rPr lang="en-IN" sz="1800"/>
                        <a:t>8</a:t>
                      </a:r>
                      <a:endParaRPr sz="1800"/>
                    </a:p>
                  </a:txBody>
                  <a:tcPr marT="45725" marB="45725" marR="91450" marL="91450"/>
                </a:tc>
                <a:tc>
                  <a:txBody>
                    <a:bodyPr/>
                    <a:lstStyle/>
                    <a:p>
                      <a:pPr indent="0" lvl="0" marL="0" marR="0" rtl="0" algn="l">
                        <a:spcBef>
                          <a:spcPts val="0"/>
                        </a:spcBef>
                        <a:spcAft>
                          <a:spcPts val="0"/>
                        </a:spcAft>
                        <a:buNone/>
                      </a:pPr>
                      <a:r>
                        <a:rPr lang="en-IN" sz="1800"/>
                        <a:t>rainy</a:t>
                      </a:r>
                      <a:endParaRPr sz="1800"/>
                    </a:p>
                  </a:txBody>
                  <a:tcPr marT="45725" marB="45725" marR="91450" marL="91450"/>
                </a:tc>
                <a:tc>
                  <a:txBody>
                    <a:bodyPr/>
                    <a:lstStyle/>
                    <a:p>
                      <a:pPr indent="0" lvl="0" marL="0" marR="0" rtl="0" algn="l">
                        <a:spcBef>
                          <a:spcPts val="0"/>
                        </a:spcBef>
                        <a:spcAft>
                          <a:spcPts val="0"/>
                        </a:spcAft>
                        <a:buNone/>
                      </a:pPr>
                      <a:r>
                        <a:rPr lang="en-IN" sz="1800"/>
                        <a:t>no</a:t>
                      </a:r>
                      <a:endParaRPr sz="1800"/>
                    </a:p>
                  </a:txBody>
                  <a:tcPr marT="45725" marB="45725" marR="91450" marL="91450"/>
                </a:tc>
              </a:tr>
              <a:tr h="370850">
                <a:tc>
                  <a:txBody>
                    <a:bodyPr/>
                    <a:lstStyle/>
                    <a:p>
                      <a:pPr indent="0" lvl="0" marL="0" marR="0" rtl="0" algn="l">
                        <a:spcBef>
                          <a:spcPts val="0"/>
                        </a:spcBef>
                        <a:spcAft>
                          <a:spcPts val="0"/>
                        </a:spcAft>
                        <a:buNone/>
                      </a:pPr>
                      <a:r>
                        <a:rPr lang="en-IN" sz="1800"/>
                        <a:t>9</a:t>
                      </a:r>
                      <a:endParaRPr sz="1800"/>
                    </a:p>
                  </a:txBody>
                  <a:tcPr marT="45725" marB="45725" marR="91450" marL="91450"/>
                </a:tc>
                <a:tc>
                  <a:txBody>
                    <a:bodyPr/>
                    <a:lstStyle/>
                    <a:p>
                      <a:pPr indent="0" lvl="0" marL="0" marR="0" rtl="0" algn="l">
                        <a:spcBef>
                          <a:spcPts val="0"/>
                        </a:spcBef>
                        <a:spcAft>
                          <a:spcPts val="0"/>
                        </a:spcAft>
                        <a:buNone/>
                      </a:pPr>
                      <a:r>
                        <a:rPr lang="en-IN" sz="1800"/>
                        <a:t>sunny</a:t>
                      </a:r>
                      <a:endParaRPr sz="1800"/>
                    </a:p>
                  </a:txBody>
                  <a:tcPr marT="45725" marB="45725" marR="91450" marL="91450"/>
                </a:tc>
                <a:tc>
                  <a:txBody>
                    <a:bodyPr/>
                    <a:lstStyle/>
                    <a:p>
                      <a:pPr indent="0" lvl="0" marL="0" marR="0" rtl="0" algn="l">
                        <a:spcBef>
                          <a:spcPts val="0"/>
                        </a:spcBef>
                        <a:spcAft>
                          <a:spcPts val="0"/>
                        </a:spcAft>
                        <a:buNone/>
                      </a:pPr>
                      <a:r>
                        <a:rPr lang="en-IN" sz="1800"/>
                        <a:t>no</a:t>
                      </a:r>
                      <a:endParaRPr sz="1800"/>
                    </a:p>
                  </a:txBody>
                  <a:tcPr marT="45725" marB="45725" marR="91450" marL="91450"/>
                </a:tc>
              </a:tr>
              <a:tr h="370850">
                <a:tc>
                  <a:txBody>
                    <a:bodyPr/>
                    <a:lstStyle/>
                    <a:p>
                      <a:pPr indent="0" lvl="0" marL="0" marR="0" rtl="0" algn="l">
                        <a:spcBef>
                          <a:spcPts val="0"/>
                        </a:spcBef>
                        <a:spcAft>
                          <a:spcPts val="0"/>
                        </a:spcAft>
                        <a:buNone/>
                      </a:pPr>
                      <a:r>
                        <a:rPr lang="en-IN" sz="1800"/>
                        <a:t>10</a:t>
                      </a:r>
                      <a:endParaRPr sz="1800"/>
                    </a:p>
                  </a:txBody>
                  <a:tcPr marT="45725" marB="45725" marR="91450" marL="91450"/>
                </a:tc>
                <a:tc>
                  <a:txBody>
                    <a:bodyPr/>
                    <a:lstStyle/>
                    <a:p>
                      <a:pPr indent="0" lvl="0" marL="0" marR="0" rtl="0" algn="l">
                        <a:spcBef>
                          <a:spcPts val="0"/>
                        </a:spcBef>
                        <a:spcAft>
                          <a:spcPts val="0"/>
                        </a:spcAft>
                        <a:buNone/>
                      </a:pPr>
                      <a:r>
                        <a:rPr lang="en-IN" sz="1800"/>
                        <a:t>sunny</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r h="370850">
                <a:tc>
                  <a:txBody>
                    <a:bodyPr/>
                    <a:lstStyle/>
                    <a:p>
                      <a:pPr indent="0" lvl="0" marL="0" marR="0" rtl="0" algn="l">
                        <a:spcBef>
                          <a:spcPts val="0"/>
                        </a:spcBef>
                        <a:spcAft>
                          <a:spcPts val="0"/>
                        </a:spcAft>
                        <a:buNone/>
                      </a:pPr>
                      <a:r>
                        <a:rPr lang="en-IN" sz="1800"/>
                        <a:t>11</a:t>
                      </a:r>
                      <a:endParaRPr sz="1800"/>
                    </a:p>
                  </a:txBody>
                  <a:tcPr marT="45725" marB="45725" marR="91450" marL="91450"/>
                </a:tc>
                <a:tc>
                  <a:txBody>
                    <a:bodyPr/>
                    <a:lstStyle/>
                    <a:p>
                      <a:pPr indent="0" lvl="0" marL="0" marR="0" rtl="0" algn="l">
                        <a:spcBef>
                          <a:spcPts val="0"/>
                        </a:spcBef>
                        <a:spcAft>
                          <a:spcPts val="0"/>
                        </a:spcAft>
                        <a:buNone/>
                      </a:pPr>
                      <a:r>
                        <a:rPr lang="en-IN" sz="1800"/>
                        <a:t>rainy</a:t>
                      </a:r>
                      <a:endParaRPr sz="1800"/>
                    </a:p>
                  </a:txBody>
                  <a:tcPr marT="45725" marB="45725" marR="91450" marL="91450"/>
                </a:tc>
                <a:tc>
                  <a:txBody>
                    <a:bodyPr/>
                    <a:lstStyle/>
                    <a:p>
                      <a:pPr indent="0" lvl="0" marL="0" marR="0" rtl="0" algn="l">
                        <a:spcBef>
                          <a:spcPts val="0"/>
                        </a:spcBef>
                        <a:spcAft>
                          <a:spcPts val="0"/>
                        </a:spcAft>
                        <a:buNone/>
                      </a:pPr>
                      <a:r>
                        <a:rPr lang="en-IN" sz="1800"/>
                        <a:t>no</a:t>
                      </a:r>
                      <a:endParaRPr sz="1800"/>
                    </a:p>
                  </a:txBody>
                  <a:tcPr marT="45725" marB="45725" marR="91450" marL="91450"/>
                </a:tc>
              </a:tr>
              <a:tr h="370850">
                <a:tc>
                  <a:txBody>
                    <a:bodyPr/>
                    <a:lstStyle/>
                    <a:p>
                      <a:pPr indent="0" lvl="0" marL="0" marR="0" rtl="0" algn="l">
                        <a:spcBef>
                          <a:spcPts val="0"/>
                        </a:spcBef>
                        <a:spcAft>
                          <a:spcPts val="0"/>
                        </a:spcAft>
                        <a:buNone/>
                      </a:pPr>
                      <a:r>
                        <a:rPr lang="en-IN" sz="1800"/>
                        <a:t>12</a:t>
                      </a:r>
                      <a:endParaRPr sz="1800"/>
                    </a:p>
                  </a:txBody>
                  <a:tcPr marT="45725" marB="45725" marR="91450" marL="91450"/>
                </a:tc>
                <a:tc>
                  <a:txBody>
                    <a:bodyPr/>
                    <a:lstStyle/>
                    <a:p>
                      <a:pPr indent="0" lvl="0" marL="0" marR="0" rtl="0" algn="l">
                        <a:spcBef>
                          <a:spcPts val="0"/>
                        </a:spcBef>
                        <a:spcAft>
                          <a:spcPts val="0"/>
                        </a:spcAft>
                        <a:buNone/>
                      </a:pPr>
                      <a:r>
                        <a:rPr lang="en-IN" sz="1800"/>
                        <a:t>overcast</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r h="370850">
                <a:tc>
                  <a:txBody>
                    <a:bodyPr/>
                    <a:lstStyle/>
                    <a:p>
                      <a:pPr indent="0" lvl="0" marL="0" marR="0" rtl="0" algn="l">
                        <a:spcBef>
                          <a:spcPts val="0"/>
                        </a:spcBef>
                        <a:spcAft>
                          <a:spcPts val="0"/>
                        </a:spcAft>
                        <a:buNone/>
                      </a:pPr>
                      <a:r>
                        <a:rPr lang="en-IN" sz="1800"/>
                        <a:t>13</a:t>
                      </a:r>
                      <a:endParaRPr sz="1800"/>
                    </a:p>
                  </a:txBody>
                  <a:tcPr marT="45725" marB="45725" marR="91450" marL="91450"/>
                </a:tc>
                <a:tc>
                  <a:txBody>
                    <a:bodyPr/>
                    <a:lstStyle/>
                    <a:p>
                      <a:pPr indent="0" lvl="0" marL="0" marR="0" rtl="0" algn="l">
                        <a:spcBef>
                          <a:spcPts val="0"/>
                        </a:spcBef>
                        <a:spcAft>
                          <a:spcPts val="0"/>
                        </a:spcAft>
                        <a:buNone/>
                      </a:pPr>
                      <a:r>
                        <a:rPr lang="en-IN" sz="1800"/>
                        <a:t>overcast</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9"/>
          <p:cNvSpPr txBox="1"/>
          <p:nvPr>
            <p:ph idx="1" type="body"/>
          </p:nvPr>
        </p:nvSpPr>
        <p:spPr>
          <a:xfrm>
            <a:off x="318300" y="1189076"/>
            <a:ext cx="8507400" cy="2239800"/>
          </a:xfrm>
          <a:prstGeom prst="rect">
            <a:avLst/>
          </a:prstGeom>
          <a:noFill/>
          <a:ln>
            <a:noFill/>
          </a:ln>
        </p:spPr>
        <p:txBody>
          <a:bodyPr anchorCtr="0" anchor="t" bIns="45700" lIns="91425" spcFirstLastPara="1" rIns="91425" wrap="square" tIns="45700">
            <a:normAutofit lnSpcReduction="10000"/>
          </a:bodyPr>
          <a:lstStyle/>
          <a:p>
            <a:pPr indent="0" lvl="0" marL="0" rtl="0" algn="l">
              <a:spcBef>
                <a:spcPts val="0"/>
              </a:spcBef>
              <a:spcAft>
                <a:spcPts val="0"/>
              </a:spcAft>
              <a:buSzPts val="1900"/>
              <a:buNone/>
            </a:pPr>
            <a:r>
              <a:rPr lang="en-IN" sz="2000">
                <a:latin typeface="Times New Roman"/>
                <a:ea typeface="Times New Roman"/>
                <a:cs typeface="Times New Roman"/>
                <a:sym typeface="Times New Roman"/>
              </a:rPr>
              <a:t>Now, we want to classify if </a:t>
            </a:r>
            <a:r>
              <a:rPr b="1" lang="en-IN" sz="2000">
                <a:latin typeface="Times New Roman"/>
                <a:ea typeface="Times New Roman"/>
                <a:cs typeface="Times New Roman"/>
                <a:sym typeface="Times New Roman"/>
              </a:rPr>
              <a:t>"Play"</a:t>
            </a:r>
            <a:r>
              <a:rPr lang="en-IN" sz="2000">
                <a:latin typeface="Times New Roman"/>
                <a:ea typeface="Times New Roman"/>
                <a:cs typeface="Times New Roman"/>
                <a:sym typeface="Times New Roman"/>
              </a:rPr>
              <a:t> is </a:t>
            </a:r>
            <a:r>
              <a:rPr b="1" lang="en-IN" sz="2000">
                <a:latin typeface="Times New Roman"/>
                <a:ea typeface="Times New Roman"/>
                <a:cs typeface="Times New Roman"/>
                <a:sym typeface="Times New Roman"/>
              </a:rPr>
              <a:t>yes</a:t>
            </a:r>
            <a:r>
              <a:rPr lang="en-IN" sz="2000">
                <a:latin typeface="Times New Roman"/>
                <a:ea typeface="Times New Roman"/>
                <a:cs typeface="Times New Roman"/>
                <a:sym typeface="Times New Roman"/>
              </a:rPr>
              <a:t> or </a:t>
            </a:r>
            <a:r>
              <a:rPr b="1" lang="en-IN" sz="2000">
                <a:latin typeface="Times New Roman"/>
                <a:ea typeface="Times New Roman"/>
                <a:cs typeface="Times New Roman"/>
                <a:sym typeface="Times New Roman"/>
              </a:rPr>
              <a:t>no</a:t>
            </a:r>
            <a:r>
              <a:rPr lang="en-IN" sz="2000">
                <a:latin typeface="Times New Roman"/>
                <a:ea typeface="Times New Roman"/>
                <a:cs typeface="Times New Roman"/>
                <a:sym typeface="Times New Roman"/>
              </a:rPr>
              <a:t> for a given </a:t>
            </a:r>
            <a:r>
              <a:rPr b="1" lang="en-IN" sz="2000">
                <a:latin typeface="Times New Roman"/>
                <a:ea typeface="Times New Roman"/>
                <a:cs typeface="Times New Roman"/>
                <a:sym typeface="Times New Roman"/>
              </a:rPr>
              <a:t>Outlook = 'rainy'</a:t>
            </a:r>
            <a:r>
              <a:rPr lang="en-IN" sz="2000">
                <a:latin typeface="Times New Roman"/>
                <a:ea typeface="Times New Roman"/>
                <a:cs typeface="Times New Roman"/>
                <a:sym typeface="Times New Roman"/>
              </a:rPr>
              <a:t>.</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rPr lang="en-IN" sz="2000">
                <a:latin typeface="Times New Roman"/>
                <a:ea typeface="Times New Roman"/>
                <a:cs typeface="Times New Roman"/>
                <a:sym typeface="Times New Roman"/>
              </a:rPr>
              <a:t>Frequency table from the weather condition</a:t>
            </a:r>
            <a:endParaRPr/>
          </a:p>
          <a:p>
            <a:pPr indent="0" lvl="0" marL="0" rtl="0" algn="l">
              <a:spcBef>
                <a:spcPts val="400"/>
              </a:spcBef>
              <a:spcAft>
                <a:spcPts val="0"/>
              </a:spcAft>
              <a:buSzPts val="1900"/>
              <a:buNone/>
            </a:pPr>
            <a:r>
              <a:t/>
            </a:r>
            <a:endParaRPr sz="2000">
              <a:latin typeface="Times New Roman"/>
              <a:ea typeface="Times New Roman"/>
              <a:cs typeface="Times New Roman"/>
              <a:sym typeface="Times New Roman"/>
            </a:endParaRPr>
          </a:p>
        </p:txBody>
      </p:sp>
      <p:graphicFrame>
        <p:nvGraphicFramePr>
          <p:cNvPr id="367" name="Google Shape;367;p39"/>
          <p:cNvGraphicFramePr/>
          <p:nvPr/>
        </p:nvGraphicFramePr>
        <p:xfrm>
          <a:off x="1385149" y="3721987"/>
          <a:ext cx="3000000" cy="3000000"/>
        </p:xfrm>
        <a:graphic>
          <a:graphicData uri="http://schemas.openxmlformats.org/drawingml/2006/table">
            <a:tbl>
              <a:tblPr bandRow="1" firstRow="1">
                <a:noFill/>
                <a:tableStyleId>{3092457B-BAAC-4B4F-8ADB-0F82CDF9F6C0}</a:tableStyleId>
              </a:tblPr>
              <a:tblGrid>
                <a:gridCol w="2032000"/>
                <a:gridCol w="2032000"/>
                <a:gridCol w="2032000"/>
              </a:tblGrid>
              <a:tr h="370850">
                <a:tc>
                  <a:txBody>
                    <a:bodyPr/>
                    <a:lstStyle/>
                    <a:p>
                      <a:pPr indent="0" lvl="0" marL="0" marR="0" rtl="0" algn="l">
                        <a:spcBef>
                          <a:spcPts val="0"/>
                        </a:spcBef>
                        <a:spcAft>
                          <a:spcPts val="0"/>
                        </a:spcAft>
                        <a:buNone/>
                      </a:pPr>
                      <a:r>
                        <a:rPr lang="en-IN" sz="1800"/>
                        <a:t>weather</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c>
                  <a:txBody>
                    <a:bodyPr/>
                    <a:lstStyle/>
                    <a:p>
                      <a:pPr indent="0" lvl="0" marL="0" marR="0" rtl="0" algn="l">
                        <a:spcBef>
                          <a:spcPts val="0"/>
                        </a:spcBef>
                        <a:spcAft>
                          <a:spcPts val="0"/>
                        </a:spcAft>
                        <a:buNone/>
                      </a:pPr>
                      <a:r>
                        <a:rPr lang="en-IN" sz="1800"/>
                        <a:t>no</a:t>
                      </a:r>
                      <a:endParaRPr sz="1800"/>
                    </a:p>
                  </a:txBody>
                  <a:tcPr marT="45725" marB="45725" marR="91450" marL="91450"/>
                </a:tc>
              </a:tr>
              <a:tr h="370850">
                <a:tc>
                  <a:txBody>
                    <a:bodyPr/>
                    <a:lstStyle/>
                    <a:p>
                      <a:pPr indent="0" lvl="0" marL="0" marR="0" rtl="0" algn="l">
                        <a:spcBef>
                          <a:spcPts val="0"/>
                        </a:spcBef>
                        <a:spcAft>
                          <a:spcPts val="0"/>
                        </a:spcAft>
                        <a:buNone/>
                      </a:pPr>
                      <a:r>
                        <a:rPr lang="en-IN" sz="1800"/>
                        <a:t>overcast</a:t>
                      </a:r>
                      <a:endParaRPr sz="1800"/>
                    </a:p>
                  </a:txBody>
                  <a:tcPr marT="45725" marB="45725" marR="91450" marL="91450"/>
                </a:tc>
                <a:tc>
                  <a:txBody>
                    <a:bodyPr/>
                    <a:lstStyle/>
                    <a:p>
                      <a:pPr indent="0" lvl="0" marL="0" marR="0" rtl="0" algn="l">
                        <a:spcBef>
                          <a:spcPts val="0"/>
                        </a:spcBef>
                        <a:spcAft>
                          <a:spcPts val="0"/>
                        </a:spcAft>
                        <a:buNone/>
                      </a:pPr>
                      <a:r>
                        <a:rPr lang="en-IN" sz="1800"/>
                        <a:t>5</a:t>
                      </a:r>
                      <a:endParaRPr sz="1800"/>
                    </a:p>
                  </a:txBody>
                  <a:tcPr marT="45725" marB="45725" marR="91450" marL="91450"/>
                </a:tc>
                <a:tc>
                  <a:txBody>
                    <a:bodyPr/>
                    <a:lstStyle/>
                    <a:p>
                      <a:pPr indent="0" lvl="0" marL="0" marR="0" rtl="0" algn="l">
                        <a:spcBef>
                          <a:spcPts val="0"/>
                        </a:spcBef>
                        <a:spcAft>
                          <a:spcPts val="0"/>
                        </a:spcAft>
                        <a:buNone/>
                      </a:pPr>
                      <a:r>
                        <a:rPr lang="en-IN" sz="1800"/>
                        <a:t>0</a:t>
                      </a:r>
                      <a:endParaRPr sz="1800"/>
                    </a:p>
                  </a:txBody>
                  <a:tcPr marT="45725" marB="45725" marR="91450" marL="91450"/>
                </a:tc>
              </a:tr>
              <a:tr h="370850">
                <a:tc>
                  <a:txBody>
                    <a:bodyPr/>
                    <a:lstStyle/>
                    <a:p>
                      <a:pPr indent="0" lvl="0" marL="0" marR="0" rtl="0" algn="l">
                        <a:spcBef>
                          <a:spcPts val="0"/>
                        </a:spcBef>
                        <a:spcAft>
                          <a:spcPts val="0"/>
                        </a:spcAft>
                        <a:buNone/>
                      </a:pPr>
                      <a:r>
                        <a:rPr lang="en-IN" sz="1800"/>
                        <a:t>rainy</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r>
              <a:tr h="370850">
                <a:tc>
                  <a:txBody>
                    <a:bodyPr/>
                    <a:lstStyle/>
                    <a:p>
                      <a:pPr indent="0" lvl="0" marL="0" marR="0" rtl="0" algn="l">
                        <a:spcBef>
                          <a:spcPts val="0"/>
                        </a:spcBef>
                        <a:spcAft>
                          <a:spcPts val="0"/>
                        </a:spcAft>
                        <a:buNone/>
                      </a:pPr>
                      <a:r>
                        <a:rPr lang="en-IN" sz="1800"/>
                        <a:t>sunny</a:t>
                      </a:r>
                      <a:endParaRPr sz="1800"/>
                    </a:p>
                  </a:txBody>
                  <a:tcPr marT="45725" marB="45725" marR="91450" marL="91450"/>
                </a:tc>
                <a:tc>
                  <a:txBody>
                    <a:bodyPr/>
                    <a:lstStyle/>
                    <a:p>
                      <a:pPr indent="0" lvl="0" marL="0" marR="0" rtl="0" algn="l">
                        <a:spcBef>
                          <a:spcPts val="0"/>
                        </a:spcBef>
                        <a:spcAft>
                          <a:spcPts val="0"/>
                        </a:spcAft>
                        <a:buNone/>
                      </a:pPr>
                      <a:r>
                        <a:rPr lang="en-IN" sz="1800"/>
                        <a:t>3</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r>
              <a:tr h="370850">
                <a:tc>
                  <a:txBody>
                    <a:bodyPr/>
                    <a:lstStyle/>
                    <a:p>
                      <a:pPr indent="0" lvl="0" marL="0" marR="0" rtl="0" algn="l">
                        <a:spcBef>
                          <a:spcPts val="0"/>
                        </a:spcBef>
                        <a:spcAft>
                          <a:spcPts val="0"/>
                        </a:spcAft>
                        <a:buNone/>
                      </a:pPr>
                      <a:r>
                        <a:rPr lang="en-IN" sz="1800"/>
                        <a:t>total</a:t>
                      </a:r>
                      <a:endParaRPr sz="1800"/>
                    </a:p>
                  </a:txBody>
                  <a:tcPr marT="45725" marB="45725" marR="91450" marL="91450"/>
                </a:tc>
                <a:tc>
                  <a:txBody>
                    <a:bodyPr/>
                    <a:lstStyle/>
                    <a:p>
                      <a:pPr indent="0" lvl="0" marL="0" marR="0" rtl="0" algn="l">
                        <a:spcBef>
                          <a:spcPts val="0"/>
                        </a:spcBef>
                        <a:spcAft>
                          <a:spcPts val="0"/>
                        </a:spcAft>
                        <a:buNone/>
                      </a:pPr>
                      <a:r>
                        <a:rPr lang="en-IN" sz="1800"/>
                        <a:t>10</a:t>
                      </a:r>
                      <a:endParaRPr sz="1800"/>
                    </a:p>
                  </a:txBody>
                  <a:tcPr marT="45725" marB="45725" marR="91450" marL="91450"/>
                </a:tc>
                <a:tc>
                  <a:txBody>
                    <a:bodyPr/>
                    <a:lstStyle/>
                    <a:p>
                      <a:pPr indent="0" lvl="0" marL="0" marR="0" rtl="0" algn="l">
                        <a:spcBef>
                          <a:spcPts val="0"/>
                        </a:spcBef>
                        <a:spcAft>
                          <a:spcPts val="0"/>
                        </a:spcAft>
                        <a:buNone/>
                      </a:pPr>
                      <a:r>
                        <a:rPr lang="en-IN" sz="1800"/>
                        <a:t>4</a:t>
                      </a:r>
                      <a:endParaRPr sz="1800"/>
                    </a:p>
                  </a:txBody>
                  <a:tcPr marT="45725" marB="45725" marR="91450" marL="91450"/>
                </a:tc>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g330a79ca20f_0_1"/>
          <p:cNvSpPr txBox="1"/>
          <p:nvPr>
            <p:ph idx="1" type="body"/>
          </p:nvPr>
        </p:nvSpPr>
        <p:spPr>
          <a:xfrm>
            <a:off x="979175" y="1571675"/>
            <a:ext cx="8229600" cy="739500"/>
          </a:xfrm>
          <a:prstGeom prst="rect">
            <a:avLst/>
          </a:prstGeom>
        </p:spPr>
        <p:txBody>
          <a:bodyPr anchorCtr="0" anchor="t" bIns="45700" lIns="91425" spcFirstLastPara="1" rIns="91425" wrap="square" tIns="45700">
            <a:normAutofit lnSpcReduction="20000"/>
          </a:bodyPr>
          <a:lstStyle/>
          <a:p>
            <a:pPr indent="0" lvl="0" marL="0" rtl="0" algn="l">
              <a:spcBef>
                <a:spcPts val="0"/>
              </a:spcBef>
              <a:spcAft>
                <a:spcPts val="0"/>
              </a:spcAft>
              <a:buClr>
                <a:srgbClr val="000000"/>
              </a:buClr>
              <a:buFont typeface="Arial"/>
              <a:buNone/>
            </a:pPr>
            <a:r>
              <a:rPr lang="en-IN" sz="1800"/>
              <a:t>Likelihood table weather conditions</a:t>
            </a:r>
            <a:endParaRPr sz="1800"/>
          </a:p>
          <a:p>
            <a:pPr indent="0" lvl="0" marL="0" rtl="0" algn="l">
              <a:spcBef>
                <a:spcPts val="360"/>
              </a:spcBef>
              <a:spcAft>
                <a:spcPts val="0"/>
              </a:spcAft>
              <a:buNone/>
            </a:pPr>
            <a:r>
              <a:t/>
            </a:r>
            <a:endParaRPr/>
          </a:p>
        </p:txBody>
      </p:sp>
      <p:graphicFrame>
        <p:nvGraphicFramePr>
          <p:cNvPr id="374" name="Google Shape;374;g330a79ca20f_0_1"/>
          <p:cNvGraphicFramePr/>
          <p:nvPr/>
        </p:nvGraphicFramePr>
        <p:xfrm>
          <a:off x="1057124" y="2915432"/>
          <a:ext cx="3000000" cy="3000000"/>
        </p:xfrm>
        <a:graphic>
          <a:graphicData uri="http://schemas.openxmlformats.org/drawingml/2006/table">
            <a:tbl>
              <a:tblPr bandRow="1" firstRow="1">
                <a:noFill/>
                <a:tableStyleId>{3092457B-BAAC-4B4F-8ADB-0F82CDF9F6C0}</a:tableStyleId>
              </a:tblPr>
              <a:tblGrid>
                <a:gridCol w="1524000"/>
                <a:gridCol w="1524000"/>
                <a:gridCol w="1524000"/>
                <a:gridCol w="1524000"/>
              </a:tblGrid>
              <a:tr h="149725">
                <a:tc>
                  <a:txBody>
                    <a:bodyPr/>
                    <a:lstStyle/>
                    <a:p>
                      <a:pPr indent="0" lvl="0" marL="0" marR="0" rtl="0" algn="l">
                        <a:spcBef>
                          <a:spcPts val="0"/>
                        </a:spcBef>
                        <a:spcAft>
                          <a:spcPts val="0"/>
                        </a:spcAft>
                        <a:buNone/>
                      </a:pPr>
                      <a:r>
                        <a:rPr lang="en-IN" sz="1800"/>
                        <a:t>weather</a:t>
                      </a:r>
                      <a:endParaRPr sz="1800"/>
                    </a:p>
                  </a:txBody>
                  <a:tcPr marT="45725" marB="45725" marR="91450" marL="91450"/>
                </a:tc>
                <a:tc>
                  <a:txBody>
                    <a:bodyPr/>
                    <a:lstStyle/>
                    <a:p>
                      <a:pPr indent="0" lvl="0" marL="0" marR="0" rtl="0" algn="l">
                        <a:spcBef>
                          <a:spcPts val="0"/>
                        </a:spcBef>
                        <a:spcAft>
                          <a:spcPts val="0"/>
                        </a:spcAft>
                        <a:buNone/>
                      </a:pPr>
                      <a:r>
                        <a:rPr lang="en-IN" sz="1800"/>
                        <a:t>yes</a:t>
                      </a:r>
                      <a:endParaRPr sz="1800"/>
                    </a:p>
                  </a:txBody>
                  <a:tcPr marT="45725" marB="45725" marR="91450" marL="91450"/>
                </a:tc>
                <a:tc>
                  <a:txBody>
                    <a:bodyPr/>
                    <a:lstStyle/>
                    <a:p>
                      <a:pPr indent="0" lvl="0" marL="0" marR="0" rtl="0" algn="l">
                        <a:spcBef>
                          <a:spcPts val="0"/>
                        </a:spcBef>
                        <a:spcAft>
                          <a:spcPts val="0"/>
                        </a:spcAft>
                        <a:buNone/>
                      </a:pPr>
                      <a:r>
                        <a:rPr lang="en-IN" sz="1800"/>
                        <a:t>no</a:t>
                      </a:r>
                      <a:endParaRPr sz="1800"/>
                    </a:p>
                  </a:txBody>
                  <a:tcPr marT="45725" marB="45725" marR="91450" marL="91450"/>
                </a:tc>
                <a:tc>
                  <a:txBody>
                    <a:bodyPr/>
                    <a:lstStyle/>
                    <a:p>
                      <a:pPr indent="0" lvl="0" marL="0" marR="0" rtl="0" algn="l">
                        <a:spcBef>
                          <a:spcPts val="0"/>
                        </a:spcBef>
                        <a:spcAft>
                          <a:spcPts val="0"/>
                        </a:spcAft>
                        <a:buNone/>
                      </a:pPr>
                      <a:r>
                        <a:rPr lang="en-IN" sz="1800"/>
                        <a:t>total</a:t>
                      </a:r>
                      <a:endParaRPr sz="1800"/>
                    </a:p>
                  </a:txBody>
                  <a:tcPr marT="45725" marB="45725" marR="91450" marL="91450"/>
                </a:tc>
              </a:tr>
              <a:tr h="370850">
                <a:tc>
                  <a:txBody>
                    <a:bodyPr/>
                    <a:lstStyle/>
                    <a:p>
                      <a:pPr indent="0" lvl="0" marL="0" marR="0" rtl="0" algn="l">
                        <a:spcBef>
                          <a:spcPts val="0"/>
                        </a:spcBef>
                        <a:spcAft>
                          <a:spcPts val="0"/>
                        </a:spcAft>
                        <a:buNone/>
                      </a:pPr>
                      <a:r>
                        <a:rPr lang="en-IN" sz="1800"/>
                        <a:t>overcast</a:t>
                      </a:r>
                      <a:endParaRPr sz="1800"/>
                    </a:p>
                  </a:txBody>
                  <a:tcPr marT="45725" marB="45725" marR="91450" marL="91450"/>
                </a:tc>
                <a:tc>
                  <a:txBody>
                    <a:bodyPr/>
                    <a:lstStyle/>
                    <a:p>
                      <a:pPr indent="0" lvl="0" marL="0" marR="0" rtl="0" algn="l">
                        <a:spcBef>
                          <a:spcPts val="0"/>
                        </a:spcBef>
                        <a:spcAft>
                          <a:spcPts val="0"/>
                        </a:spcAft>
                        <a:buNone/>
                      </a:pPr>
                      <a:r>
                        <a:rPr lang="en-IN" sz="1800"/>
                        <a:t>5</a:t>
                      </a:r>
                      <a:endParaRPr sz="1800"/>
                    </a:p>
                  </a:txBody>
                  <a:tcPr marT="45725" marB="45725" marR="91450" marL="91450"/>
                </a:tc>
                <a:tc>
                  <a:txBody>
                    <a:bodyPr/>
                    <a:lstStyle/>
                    <a:p>
                      <a:pPr indent="0" lvl="0" marL="0" marR="0" rtl="0" algn="l">
                        <a:spcBef>
                          <a:spcPts val="0"/>
                        </a:spcBef>
                        <a:spcAft>
                          <a:spcPts val="0"/>
                        </a:spcAft>
                        <a:buNone/>
                      </a:pPr>
                      <a:r>
                        <a:rPr lang="en-IN" sz="1800"/>
                        <a:t>0</a:t>
                      </a:r>
                      <a:endParaRPr sz="1800"/>
                    </a:p>
                  </a:txBody>
                  <a:tcPr marT="45725" marB="45725" marR="91450" marL="91450"/>
                </a:tc>
                <a:tc>
                  <a:txBody>
                    <a:bodyPr/>
                    <a:lstStyle/>
                    <a:p>
                      <a:pPr indent="0" lvl="0" marL="0" marR="0" rtl="0" algn="l">
                        <a:spcBef>
                          <a:spcPts val="0"/>
                        </a:spcBef>
                        <a:spcAft>
                          <a:spcPts val="0"/>
                        </a:spcAft>
                        <a:buNone/>
                      </a:pPr>
                      <a:r>
                        <a:rPr lang="en-IN" sz="1800"/>
                        <a:t>5/14=0.35</a:t>
                      </a:r>
                      <a:endParaRPr sz="1800"/>
                    </a:p>
                  </a:txBody>
                  <a:tcPr marT="45725" marB="45725" marR="91450" marL="91450"/>
                </a:tc>
              </a:tr>
              <a:tr h="370850">
                <a:tc>
                  <a:txBody>
                    <a:bodyPr/>
                    <a:lstStyle/>
                    <a:p>
                      <a:pPr indent="0" lvl="0" marL="0" marR="0" rtl="0" algn="l">
                        <a:spcBef>
                          <a:spcPts val="0"/>
                        </a:spcBef>
                        <a:spcAft>
                          <a:spcPts val="0"/>
                        </a:spcAft>
                        <a:buNone/>
                      </a:pPr>
                      <a:r>
                        <a:rPr lang="en-IN" sz="1800"/>
                        <a:t>rainy</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4/14=0.29</a:t>
                      </a:r>
                      <a:endParaRPr sz="1800"/>
                    </a:p>
                  </a:txBody>
                  <a:tcPr marT="45725" marB="45725" marR="91450" marL="91450"/>
                </a:tc>
              </a:tr>
              <a:tr h="370850">
                <a:tc>
                  <a:txBody>
                    <a:bodyPr/>
                    <a:lstStyle/>
                    <a:p>
                      <a:pPr indent="0" lvl="0" marL="0" marR="0" rtl="0" algn="l">
                        <a:spcBef>
                          <a:spcPts val="0"/>
                        </a:spcBef>
                        <a:spcAft>
                          <a:spcPts val="0"/>
                        </a:spcAft>
                        <a:buNone/>
                      </a:pPr>
                      <a:r>
                        <a:rPr lang="en-IN" sz="1800"/>
                        <a:t>sunny</a:t>
                      </a:r>
                      <a:endParaRPr sz="1800"/>
                    </a:p>
                  </a:txBody>
                  <a:tcPr marT="45725" marB="45725" marR="91450" marL="91450"/>
                </a:tc>
                <a:tc>
                  <a:txBody>
                    <a:bodyPr/>
                    <a:lstStyle/>
                    <a:p>
                      <a:pPr indent="0" lvl="0" marL="0" marR="0" rtl="0" algn="l">
                        <a:spcBef>
                          <a:spcPts val="0"/>
                        </a:spcBef>
                        <a:spcAft>
                          <a:spcPts val="0"/>
                        </a:spcAft>
                        <a:buNone/>
                      </a:pPr>
                      <a:r>
                        <a:rPr lang="en-IN" sz="1800"/>
                        <a:t>3</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5/14=0.35</a:t>
                      </a:r>
                      <a:endParaRPr sz="1800"/>
                    </a:p>
                  </a:txBody>
                  <a:tcPr marT="45725" marB="45725" marR="91450" marL="91450"/>
                </a:tc>
              </a:tr>
              <a:tr h="370850">
                <a:tc>
                  <a:txBody>
                    <a:bodyPr/>
                    <a:lstStyle/>
                    <a:p>
                      <a:pPr indent="0" lvl="0" marL="0" marR="0" rtl="0" algn="l">
                        <a:spcBef>
                          <a:spcPts val="0"/>
                        </a:spcBef>
                        <a:spcAft>
                          <a:spcPts val="0"/>
                        </a:spcAft>
                        <a:buNone/>
                      </a:pPr>
                      <a:r>
                        <a:rPr lang="en-IN" sz="1800"/>
                        <a:t>total</a:t>
                      </a:r>
                      <a:endParaRPr sz="1800"/>
                    </a:p>
                  </a:txBody>
                  <a:tcPr marT="45725" marB="45725" marR="91450" marL="91450"/>
                </a:tc>
                <a:tc>
                  <a:txBody>
                    <a:bodyPr/>
                    <a:lstStyle/>
                    <a:p>
                      <a:pPr indent="0" lvl="0" marL="0" marR="0" rtl="0" algn="l">
                        <a:spcBef>
                          <a:spcPts val="0"/>
                        </a:spcBef>
                        <a:spcAft>
                          <a:spcPts val="0"/>
                        </a:spcAft>
                        <a:buNone/>
                      </a:pPr>
                      <a:r>
                        <a:rPr lang="en-IN" sz="1800"/>
                        <a:t>10/14=0.71</a:t>
                      </a:r>
                      <a:endParaRPr sz="1800"/>
                    </a:p>
                  </a:txBody>
                  <a:tcPr marT="45725" marB="45725" marR="91450" marL="91450"/>
                </a:tc>
                <a:tc>
                  <a:txBody>
                    <a:bodyPr/>
                    <a:lstStyle/>
                    <a:p>
                      <a:pPr indent="0" lvl="0" marL="0" marR="0" rtl="0" algn="l">
                        <a:spcBef>
                          <a:spcPts val="0"/>
                        </a:spcBef>
                        <a:spcAft>
                          <a:spcPts val="0"/>
                        </a:spcAft>
                        <a:buNone/>
                      </a:pPr>
                      <a:r>
                        <a:rPr lang="en-IN" sz="1800"/>
                        <a:t>4/14=0.29</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0"/>
          <p:cNvSpPr txBox="1"/>
          <p:nvPr>
            <p:ph idx="1" type="body"/>
          </p:nvPr>
        </p:nvSpPr>
        <p:spPr>
          <a:xfrm>
            <a:off x="426900" y="991725"/>
            <a:ext cx="8290200" cy="56283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1400"/>
              </a:spcBef>
              <a:spcAft>
                <a:spcPts val="0"/>
              </a:spcAft>
              <a:buClr>
                <a:schemeClr val="dk1"/>
              </a:buClr>
              <a:buSzPts val="1100"/>
              <a:buFont typeface="Arial"/>
              <a:buNone/>
            </a:pPr>
            <a:r>
              <a:rPr b="1" lang="en-IN" sz="2300">
                <a:latin typeface="Times New Roman"/>
                <a:ea typeface="Times New Roman"/>
                <a:cs typeface="Times New Roman"/>
                <a:sym typeface="Times New Roman"/>
              </a:rPr>
              <a:t>Apply Naive Bayes Formula</a:t>
            </a:r>
            <a:endParaRPr b="1" sz="2300">
              <a:latin typeface="Times New Roman"/>
              <a:ea typeface="Times New Roman"/>
              <a:cs typeface="Times New Roman"/>
              <a:sym typeface="Times New Roman"/>
            </a:endParaRPr>
          </a:p>
          <a:p>
            <a:pPr indent="0" lvl="0" marL="0" rtl="0" algn="l">
              <a:lnSpc>
                <a:spcPct val="115000"/>
              </a:lnSpc>
              <a:spcBef>
                <a:spcPts val="1200"/>
              </a:spcBef>
              <a:spcAft>
                <a:spcPts val="0"/>
              </a:spcAft>
              <a:buSzPts val="1100"/>
              <a:buNone/>
            </a:pPr>
            <a:r>
              <a:rPr lang="en-IN" sz="2000">
                <a:latin typeface="Times New Roman"/>
                <a:ea typeface="Times New Roman"/>
                <a:cs typeface="Times New Roman"/>
                <a:sym typeface="Times New Roman"/>
              </a:rPr>
              <a:t>We calculate P(Play=yes∣Outlook=rainy) and P(Play = no| Outlook = rainy)</a:t>
            </a:r>
            <a:endParaRPr sz="2000">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IN" sz="2000">
                <a:latin typeface="Times New Roman"/>
                <a:ea typeface="Times New Roman"/>
                <a:cs typeface="Times New Roman"/>
                <a:sym typeface="Times New Roman"/>
              </a:rPr>
              <a:t>For "Play = yes":</a:t>
            </a:r>
            <a:endParaRPr b="1" sz="2000">
              <a:latin typeface="Times New Roman"/>
              <a:ea typeface="Times New Roman"/>
              <a:cs typeface="Times New Roman"/>
              <a:sym typeface="Times New Roman"/>
            </a:endParaRPr>
          </a:p>
          <a:p>
            <a:pPr indent="0" lvl="0" marL="0" rtl="0" algn="l">
              <a:lnSpc>
                <a:spcPct val="115000"/>
              </a:lnSpc>
              <a:spcBef>
                <a:spcPts val="1200"/>
              </a:spcBef>
              <a:spcAft>
                <a:spcPts val="0"/>
              </a:spcAft>
              <a:buSzPts val="1100"/>
              <a:buNone/>
            </a:pPr>
            <a:r>
              <a:rPr lang="en-IN" sz="2000">
                <a:latin typeface="Times New Roman"/>
                <a:ea typeface="Times New Roman"/>
                <a:cs typeface="Times New Roman"/>
                <a:sym typeface="Times New Roman"/>
              </a:rPr>
              <a:t>P(yes∣rainy)=(</a:t>
            </a:r>
            <a:r>
              <a:rPr lang="en-IN" sz="2000">
                <a:latin typeface="Times New Roman"/>
                <a:ea typeface="Times New Roman"/>
                <a:cs typeface="Times New Roman"/>
                <a:sym typeface="Times New Roman"/>
              </a:rPr>
              <a:t>P(rainy|yes)×P(yes))</a:t>
            </a:r>
            <a:r>
              <a:rPr lang="en-IN" sz="2000">
                <a:latin typeface="Times New Roman"/>
                <a:ea typeface="Times New Roman"/>
                <a:cs typeface="Times New Roman"/>
                <a:sym typeface="Times New Roman"/>
              </a:rPr>
              <a:t>/P(rainy) </a:t>
            </a:r>
            <a:endParaRPr sz="2000">
              <a:latin typeface="Times New Roman"/>
              <a:ea typeface="Times New Roman"/>
              <a:cs typeface="Times New Roman"/>
              <a:sym typeface="Times New Roman"/>
            </a:endParaRPr>
          </a:p>
          <a:p>
            <a:pPr indent="0" lvl="0" marL="0" rtl="0" algn="l">
              <a:lnSpc>
                <a:spcPct val="115000"/>
              </a:lnSpc>
              <a:spcBef>
                <a:spcPts val="0"/>
              </a:spcBef>
              <a:spcAft>
                <a:spcPts val="0"/>
              </a:spcAft>
              <a:buSzPts val="1100"/>
              <a:buNone/>
            </a:pPr>
            <a:r>
              <a:rPr lang="en-IN" sz="2000">
                <a:latin typeface="Times New Roman"/>
                <a:ea typeface="Times New Roman"/>
                <a:cs typeface="Times New Roman"/>
                <a:sym typeface="Times New Roman"/>
              </a:rPr>
              <a:t>                   =(2/10)*0.71/(4/14)</a:t>
            </a:r>
            <a:endParaRPr sz="2000">
              <a:latin typeface="Times New Roman"/>
              <a:ea typeface="Times New Roman"/>
              <a:cs typeface="Times New Roman"/>
              <a:sym typeface="Times New Roman"/>
            </a:endParaRPr>
          </a:p>
          <a:p>
            <a:pPr indent="0" lvl="0" marL="0" rtl="0" algn="l">
              <a:lnSpc>
                <a:spcPct val="115000"/>
              </a:lnSpc>
              <a:spcBef>
                <a:spcPts val="0"/>
              </a:spcBef>
              <a:spcAft>
                <a:spcPts val="0"/>
              </a:spcAft>
              <a:buSzPts val="1100"/>
              <a:buNone/>
            </a:pPr>
            <a:r>
              <a:rPr lang="en-IN" sz="2000">
                <a:latin typeface="Times New Roman"/>
                <a:ea typeface="Times New Roman"/>
                <a:cs typeface="Times New Roman"/>
                <a:sym typeface="Times New Roman"/>
              </a:rPr>
              <a:t>                   =0.497</a:t>
            </a:r>
            <a:endParaRPr sz="2000">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2000">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IN" sz="2000">
                <a:latin typeface="Times New Roman"/>
                <a:ea typeface="Times New Roman"/>
                <a:cs typeface="Times New Roman"/>
                <a:sym typeface="Times New Roman"/>
              </a:rPr>
              <a:t>For "Play = no":</a:t>
            </a:r>
            <a:endParaRPr b="1" sz="2000">
              <a:latin typeface="Times New Roman"/>
              <a:ea typeface="Times New Roman"/>
              <a:cs typeface="Times New Roman"/>
              <a:sym typeface="Times New Roman"/>
            </a:endParaRPr>
          </a:p>
          <a:p>
            <a:pPr indent="0" lvl="0" marL="0" rtl="0" algn="l">
              <a:spcBef>
                <a:spcPts val="200"/>
              </a:spcBef>
              <a:spcAft>
                <a:spcPts val="0"/>
              </a:spcAft>
              <a:buSzPts val="1900"/>
              <a:buNone/>
            </a:pPr>
            <a:r>
              <a:rPr lang="en-IN" sz="2000">
                <a:latin typeface="Times New Roman"/>
                <a:ea typeface="Times New Roman"/>
                <a:cs typeface="Times New Roman"/>
                <a:sym typeface="Times New Roman"/>
              </a:rPr>
              <a:t>P(no∣rainy)=P(no)×P(rainy∣no)/P(rainy) </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rPr lang="en-IN" sz="2000">
                <a:latin typeface="Times New Roman"/>
                <a:ea typeface="Times New Roman"/>
                <a:cs typeface="Times New Roman"/>
                <a:sym typeface="Times New Roman"/>
              </a:rPr>
              <a:t>                 =0.29*(2/4)/(4/14)</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rPr lang="en-IN" sz="2000">
                <a:latin typeface="Times New Roman"/>
                <a:ea typeface="Times New Roman"/>
                <a:cs typeface="Times New Roman"/>
                <a:sym typeface="Times New Roman"/>
              </a:rPr>
              <a:t>                 =0.5075</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rPr lang="en-IN" sz="2000">
                <a:latin typeface="Times New Roman"/>
                <a:ea typeface="Times New Roman"/>
                <a:cs typeface="Times New Roman"/>
                <a:sym typeface="Times New Roman"/>
              </a:rPr>
              <a:t>Since P(yes∣rainy)&lt;P(no∣rainy), </a:t>
            </a:r>
            <a:endParaRPr sz="2000">
              <a:latin typeface="Times New Roman"/>
              <a:ea typeface="Times New Roman"/>
              <a:cs typeface="Times New Roman"/>
              <a:sym typeface="Times New Roman"/>
            </a:endParaRPr>
          </a:p>
          <a:p>
            <a:pPr indent="0" lvl="0" marL="0" rtl="0" algn="l">
              <a:spcBef>
                <a:spcPts val="0"/>
              </a:spcBef>
              <a:spcAft>
                <a:spcPts val="0"/>
              </a:spcAft>
              <a:buSzPts val="1900"/>
              <a:buNone/>
            </a:pPr>
            <a:r>
              <a:rPr lang="en-IN" sz="2000">
                <a:latin typeface="Times New Roman"/>
                <a:ea typeface="Times New Roman"/>
                <a:cs typeface="Times New Roman"/>
                <a:sym typeface="Times New Roman"/>
              </a:rPr>
              <a:t>classify </a:t>
            </a:r>
            <a:r>
              <a:rPr b="1" lang="en-IN" sz="2000">
                <a:latin typeface="Times New Roman"/>
                <a:ea typeface="Times New Roman"/>
                <a:cs typeface="Times New Roman"/>
                <a:sym typeface="Times New Roman"/>
              </a:rPr>
              <a:t>"Play = no"</a:t>
            </a:r>
            <a:r>
              <a:rPr lang="en-IN" sz="2000">
                <a:latin typeface="Times New Roman"/>
                <a:ea typeface="Times New Roman"/>
                <a:cs typeface="Times New Roman"/>
                <a:sym typeface="Times New Roman"/>
              </a:rPr>
              <a:t> for </a:t>
            </a:r>
            <a:r>
              <a:rPr b="1" lang="en-IN" sz="2000">
                <a:latin typeface="Times New Roman"/>
                <a:ea typeface="Times New Roman"/>
                <a:cs typeface="Times New Roman"/>
                <a:sym typeface="Times New Roman"/>
              </a:rPr>
              <a:t>Outlook = rainy</a:t>
            </a:r>
            <a:r>
              <a:rPr lang="en-IN" sz="2000">
                <a:latin typeface="Times New Roman"/>
                <a:ea typeface="Times New Roman"/>
                <a:cs typeface="Times New Roman"/>
                <a:sym typeface="Times New Roman"/>
              </a:rPr>
              <a:t>.</a:t>
            </a:r>
            <a:endParaRPr sz="2900">
              <a:latin typeface="Times New Roman"/>
              <a:ea typeface="Times New Roman"/>
              <a:cs typeface="Times New Roman"/>
              <a:sym typeface="Times New Roman"/>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41"/>
          <p:cNvSpPr txBox="1"/>
          <p:nvPr>
            <p:ph type="title"/>
          </p:nvPr>
        </p:nvSpPr>
        <p:spPr>
          <a:xfrm>
            <a:off x="457200" y="1052736"/>
            <a:ext cx="8229600" cy="360040"/>
          </a:xfrm>
          <a:prstGeom prst="rect">
            <a:avLst/>
          </a:prstGeom>
          <a:noFill/>
          <a:ln>
            <a:noFill/>
          </a:ln>
        </p:spPr>
        <p:txBody>
          <a:bodyPr anchorCtr="0" anchor="b" bIns="0" lIns="0" spcFirstLastPara="1" rIns="0" wrap="square" tIns="45700">
            <a:normAutofit fontScale="90000"/>
          </a:bodyPr>
          <a:lstStyle/>
          <a:p>
            <a:pPr indent="0" lvl="0" marL="0" rtl="0" algn="ctr">
              <a:spcBef>
                <a:spcPts val="0"/>
              </a:spcBef>
              <a:spcAft>
                <a:spcPts val="0"/>
              </a:spcAft>
              <a:buClr>
                <a:srgbClr val="1ECAF8"/>
              </a:buClr>
              <a:buSzPct val="100000"/>
              <a:buFont typeface="Times New Roman"/>
              <a:buNone/>
            </a:pPr>
            <a:r>
              <a:rPr b="1" lang="en-IN" sz="3200">
                <a:solidFill>
                  <a:srgbClr val="1ECAF8"/>
                </a:solidFill>
                <a:latin typeface="Times New Roman"/>
                <a:ea typeface="Times New Roman"/>
                <a:cs typeface="Times New Roman"/>
                <a:sym typeface="Times New Roman"/>
              </a:rPr>
              <a:t>Decision Tree Algorithm </a:t>
            </a:r>
            <a:endParaRPr b="1" sz="3200">
              <a:solidFill>
                <a:srgbClr val="1ECAF8"/>
              </a:solidFill>
              <a:latin typeface="Times New Roman"/>
              <a:ea typeface="Times New Roman"/>
              <a:cs typeface="Times New Roman"/>
              <a:sym typeface="Times New Roman"/>
            </a:endParaRPr>
          </a:p>
        </p:txBody>
      </p:sp>
      <p:sp>
        <p:nvSpPr>
          <p:cNvPr id="385" name="Google Shape;385;p41"/>
          <p:cNvSpPr txBox="1"/>
          <p:nvPr>
            <p:ph idx="1" type="body"/>
          </p:nvPr>
        </p:nvSpPr>
        <p:spPr>
          <a:xfrm>
            <a:off x="457200" y="1935480"/>
            <a:ext cx="8229600" cy="4389120"/>
          </a:xfrm>
          <a:prstGeom prst="rect">
            <a:avLst/>
          </a:prstGeom>
          <a:noFill/>
          <a:ln>
            <a:noFill/>
          </a:ln>
        </p:spPr>
        <p:txBody>
          <a:bodyPr anchorCtr="0" anchor="t" bIns="45700" lIns="91425" spcFirstLastPara="1" rIns="91425" wrap="square" tIns="45700">
            <a:normAutofit/>
          </a:bodyPr>
          <a:lstStyle/>
          <a:p>
            <a:pPr indent="-274320" lvl="0" marL="274320" rtl="0" algn="just">
              <a:spcBef>
                <a:spcPts val="0"/>
              </a:spcBef>
              <a:spcAft>
                <a:spcPts val="0"/>
              </a:spcAft>
              <a:buSzPts val="1900"/>
              <a:buFont typeface="Noto Sans Symbols"/>
              <a:buChar char="❑"/>
            </a:pPr>
            <a:r>
              <a:rPr lang="en-IN" sz="2000"/>
              <a:t>Decision trees can be constructed by an algorithmic approach that can split the dataset in different ways based on different conditions. Decisions </a:t>
            </a:r>
            <a:r>
              <a:rPr lang="en-IN" sz="2000"/>
              <a:t>trees</a:t>
            </a:r>
            <a:r>
              <a:rPr lang="en-IN" sz="2000"/>
              <a:t> are the most powerful algorithms that falls under the category of supervised algorithms</a:t>
            </a:r>
            <a:r>
              <a:rPr lang="en-IN"/>
              <a:t>.</a:t>
            </a:r>
            <a:endParaRPr/>
          </a:p>
          <a:p>
            <a:pPr indent="-274320" lvl="0" marL="274320" rtl="0" algn="just">
              <a:spcBef>
                <a:spcPts val="400"/>
              </a:spcBef>
              <a:spcAft>
                <a:spcPts val="0"/>
              </a:spcAft>
              <a:buSzPts val="1900"/>
              <a:buFont typeface="Noto Sans Symbols"/>
              <a:buChar char="❑"/>
            </a:pPr>
            <a:r>
              <a:rPr lang="en-IN" sz="2000">
                <a:latin typeface="Times New Roman"/>
                <a:ea typeface="Times New Roman"/>
                <a:cs typeface="Times New Roman"/>
                <a:sym typeface="Times New Roman"/>
              </a:rPr>
              <a:t>They can be used for both classification and regression tasks. The two main entities of a tree are decision nodes, where the data is split and leaves, where we got outcome. The example of a binary tree for predicting whether a person is fit or unfit providing various information like age, eating habits and exercise habits, is given below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pic>
        <p:nvPicPr>
          <p:cNvPr id="390" name="Google Shape;390;p42"/>
          <p:cNvPicPr preferRelativeResize="0"/>
          <p:nvPr>
            <p:ph idx="1" type="body"/>
          </p:nvPr>
        </p:nvPicPr>
        <p:blipFill rotWithShape="1">
          <a:blip r:embed="rId3">
            <a:alphaModFix/>
          </a:blip>
          <a:srcRect b="3131" l="0" r="0" t="3121"/>
          <a:stretch/>
        </p:blipFill>
        <p:spPr>
          <a:xfrm>
            <a:off x="698850" y="911650"/>
            <a:ext cx="7959900" cy="5372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6"/>
          <p:cNvSpPr txBox="1"/>
          <p:nvPr>
            <p:ph idx="1" type="body"/>
          </p:nvPr>
        </p:nvSpPr>
        <p:spPr>
          <a:xfrm>
            <a:off x="143550" y="832250"/>
            <a:ext cx="8856900" cy="5715300"/>
          </a:xfrm>
          <a:prstGeom prst="rect">
            <a:avLst/>
          </a:prstGeom>
          <a:noFill/>
          <a:ln>
            <a:noFill/>
          </a:ln>
        </p:spPr>
        <p:txBody>
          <a:bodyPr anchorCtr="0" anchor="t" bIns="45700" lIns="91425" spcFirstLastPara="1" rIns="91425" wrap="square" tIns="45700">
            <a:noAutofit/>
          </a:bodyPr>
          <a:lstStyle/>
          <a:p>
            <a:pPr indent="0" lvl="0" marL="0" rtl="0" algn="l">
              <a:spcBef>
                <a:spcPts val="400"/>
              </a:spcBef>
              <a:spcAft>
                <a:spcPts val="0"/>
              </a:spcAft>
              <a:buSzPts val="1900"/>
              <a:buNone/>
            </a:pPr>
            <a:r>
              <a:t/>
            </a:r>
            <a:endParaRPr sz="2000">
              <a:latin typeface="Times New Roman"/>
              <a:ea typeface="Times New Roman"/>
              <a:cs typeface="Times New Roman"/>
              <a:sym typeface="Times New Roman"/>
            </a:endParaRPr>
          </a:p>
          <a:p>
            <a:pPr indent="0" lvl="0" marL="109728" rtl="0" algn="l">
              <a:spcBef>
                <a:spcPts val="400"/>
              </a:spcBef>
              <a:spcAft>
                <a:spcPts val="0"/>
              </a:spcAft>
              <a:buSzPts val="1900"/>
              <a:buNone/>
            </a:pPr>
            <a:r>
              <a:rPr lang="en-IN" sz="2000">
                <a:latin typeface="Times New Roman"/>
                <a:ea typeface="Times New Roman"/>
                <a:cs typeface="Times New Roman"/>
                <a:sym typeface="Times New Roman"/>
              </a:rPr>
              <a:t>Supervised learning can be grouped further in two categories of algorithms:</a:t>
            </a:r>
            <a:endParaRPr/>
          </a:p>
          <a:p>
            <a:pPr indent="0" lvl="0" marL="109728" rtl="0" algn="l">
              <a:spcBef>
                <a:spcPts val="400"/>
              </a:spcBef>
              <a:spcAft>
                <a:spcPts val="0"/>
              </a:spcAft>
              <a:buSzPts val="1900"/>
              <a:buNone/>
            </a:pPr>
            <a:r>
              <a:t/>
            </a:r>
            <a:endParaRPr sz="2000">
              <a:latin typeface="Times New Roman"/>
              <a:ea typeface="Times New Roman"/>
              <a:cs typeface="Times New Roman"/>
              <a:sym typeface="Times New Roman"/>
            </a:endParaRPr>
          </a:p>
          <a:p>
            <a:pPr indent="-274320" lvl="0" marL="274320" rtl="0" algn="l">
              <a:spcBef>
                <a:spcPts val="400"/>
              </a:spcBef>
              <a:spcAft>
                <a:spcPts val="0"/>
              </a:spcAft>
              <a:buSzPts val="1900"/>
              <a:buChar char="⚫"/>
            </a:pPr>
            <a:r>
              <a:rPr b="1" lang="en-IN" sz="2000">
                <a:latin typeface="Times New Roman"/>
                <a:ea typeface="Times New Roman"/>
                <a:cs typeface="Times New Roman"/>
                <a:sym typeface="Times New Roman"/>
              </a:rPr>
              <a:t>Classification</a:t>
            </a:r>
            <a:endParaRPr sz="2000">
              <a:latin typeface="Times New Roman"/>
              <a:ea typeface="Times New Roman"/>
              <a:cs typeface="Times New Roman"/>
              <a:sym typeface="Times New Roman"/>
            </a:endParaRPr>
          </a:p>
          <a:p>
            <a:pPr indent="-274320" lvl="0" marL="274320" rtl="0" algn="l">
              <a:spcBef>
                <a:spcPts val="400"/>
              </a:spcBef>
              <a:spcAft>
                <a:spcPts val="0"/>
              </a:spcAft>
              <a:buSzPts val="1900"/>
              <a:buChar char="⚫"/>
            </a:pPr>
            <a:r>
              <a:rPr b="1" lang="en-IN" sz="2000">
                <a:latin typeface="Times New Roman"/>
                <a:ea typeface="Times New Roman"/>
                <a:cs typeface="Times New Roman"/>
                <a:sym typeface="Times New Roman"/>
              </a:rPr>
              <a:t>Regression</a:t>
            </a:r>
            <a:endParaRPr sz="2000">
              <a:latin typeface="Times New Roman"/>
              <a:ea typeface="Times New Roman"/>
              <a:cs typeface="Times New Roman"/>
              <a:sym typeface="Times New Roman"/>
            </a:endParaRPr>
          </a:p>
          <a:p>
            <a:pPr indent="0" lvl="0" marL="109728" rtl="0" algn="l">
              <a:spcBef>
                <a:spcPts val="400"/>
              </a:spcBef>
              <a:spcAft>
                <a:spcPts val="0"/>
              </a:spcAft>
              <a:buSzPts val="1900"/>
              <a:buNone/>
            </a:pPr>
            <a:r>
              <a:t/>
            </a:r>
            <a:endParaRPr sz="2000">
              <a:latin typeface="Times New Roman"/>
              <a:ea typeface="Times New Roman"/>
              <a:cs typeface="Times New Roman"/>
              <a:sym typeface="Times New Roman"/>
            </a:endParaRPr>
          </a:p>
          <a:p>
            <a:pPr indent="0" lvl="0" marL="109728" rtl="0" algn="l">
              <a:spcBef>
                <a:spcPts val="400"/>
              </a:spcBef>
              <a:spcAft>
                <a:spcPts val="0"/>
              </a:spcAft>
              <a:buSzPts val="1900"/>
              <a:buNone/>
            </a:pPr>
            <a:r>
              <a:rPr b="1" lang="en-IN" sz="2000" u="sng">
                <a:latin typeface="Times New Roman"/>
                <a:ea typeface="Times New Roman"/>
                <a:cs typeface="Times New Roman"/>
                <a:sym typeface="Times New Roman"/>
              </a:rPr>
              <a:t>Classification</a:t>
            </a:r>
            <a:endParaRPr/>
          </a:p>
          <a:p>
            <a:pPr indent="0" lvl="0" marL="109728" rtl="0" algn="just">
              <a:lnSpc>
                <a:spcPct val="150000"/>
              </a:lnSpc>
              <a:spcBef>
                <a:spcPts val="400"/>
              </a:spcBef>
              <a:spcAft>
                <a:spcPts val="0"/>
              </a:spcAft>
              <a:buSzPts val="1900"/>
              <a:buNone/>
            </a:pPr>
            <a:r>
              <a:rPr lang="en-IN" sz="2000">
                <a:latin typeface="Times New Roman"/>
                <a:ea typeface="Times New Roman"/>
                <a:cs typeface="Times New Roman"/>
                <a:sym typeface="Times New Roman"/>
              </a:rPr>
              <a:t>	A classification problem is when the output variable is a category, such as “red” or “blue” or “disease” and “no disease”. A classification model attempts to draw some conclusion from observed values. Given one or more inputs a classification model will try to predict the value of one or more outcomes. </a:t>
            </a:r>
            <a:endParaRPr sz="2000">
              <a:latin typeface="Times New Roman"/>
              <a:ea typeface="Times New Roman"/>
              <a:cs typeface="Times New Roman"/>
              <a:sym typeface="Times New Roman"/>
            </a:endParaRPr>
          </a:p>
          <a:p>
            <a:pPr indent="0" lvl="0" marL="109728" rtl="0" algn="just">
              <a:lnSpc>
                <a:spcPct val="170000"/>
              </a:lnSpc>
              <a:spcBef>
                <a:spcPts val="400"/>
              </a:spcBef>
              <a:spcAft>
                <a:spcPts val="0"/>
              </a:spcAft>
              <a:buSzPts val="1900"/>
              <a:buNone/>
            </a:pPr>
            <a:r>
              <a:rPr lang="en-IN" sz="2000">
                <a:latin typeface="Times New Roman"/>
                <a:ea typeface="Times New Roman"/>
                <a:cs typeface="Times New Roman"/>
                <a:sym typeface="Times New Roman"/>
              </a:rPr>
              <a:t>	For example, when filtering emails “spam” or “not spam”, when looking at transaction data, “fraudulent”, or “authorized”.</a:t>
            </a:r>
            <a:endParaRPr b="1" sz="2000" u="sng">
              <a:latin typeface="Times New Roman"/>
              <a:ea typeface="Times New Roman"/>
              <a:cs typeface="Times New Roman"/>
              <a:sym typeface="Times New Roman"/>
            </a:endParaRPr>
          </a:p>
          <a:p>
            <a:pPr indent="0" lvl="0" marL="109728" rtl="0" algn="just">
              <a:lnSpc>
                <a:spcPct val="150000"/>
              </a:lnSpc>
              <a:spcBef>
                <a:spcPts val="400"/>
              </a:spcBef>
              <a:spcAft>
                <a:spcPts val="0"/>
              </a:spcAft>
              <a:buSzPts val="1900"/>
              <a:buNone/>
            </a:pPr>
            <a:r>
              <a:rPr b="1" lang="en-IN" sz="2000" u="sng">
                <a:latin typeface="Times New Roman"/>
                <a:ea typeface="Times New Roman"/>
                <a:cs typeface="Times New Roman"/>
                <a:sym typeface="Times New Roman"/>
              </a:rPr>
              <a:t>  </a:t>
            </a:r>
            <a:endParaRPr/>
          </a:p>
          <a:p>
            <a:pPr indent="0" lvl="0" marL="109728" rtl="0" algn="l">
              <a:spcBef>
                <a:spcPts val="400"/>
              </a:spcBef>
              <a:spcAft>
                <a:spcPts val="0"/>
              </a:spcAft>
              <a:buSzPts val="1900"/>
              <a:buNone/>
            </a:pPr>
            <a:r>
              <a:rPr b="1" lang="en-IN" sz="2000" u="sng">
                <a:latin typeface="Times New Roman"/>
                <a:ea typeface="Times New Roman"/>
                <a:cs typeface="Times New Roman"/>
                <a:sym typeface="Times New Roman"/>
              </a:rPr>
              <a:t>    </a:t>
            </a:r>
            <a:endParaRPr/>
          </a:p>
          <a:p>
            <a:pPr indent="0" lvl="0" marL="109728" rtl="0" algn="l">
              <a:spcBef>
                <a:spcPts val="400"/>
              </a:spcBef>
              <a:spcAft>
                <a:spcPts val="0"/>
              </a:spcAft>
              <a:buSzPts val="1900"/>
              <a:buNone/>
            </a:pPr>
            <a:r>
              <a:t/>
            </a:r>
            <a:endParaRPr b="1" sz="2000" u="sng">
              <a:latin typeface="Times New Roman"/>
              <a:ea typeface="Times New Roman"/>
              <a:cs typeface="Times New Roman"/>
              <a:sym typeface="Times New Roman"/>
            </a:endParaRPr>
          </a:p>
          <a:p>
            <a:pPr indent="0" lvl="0" marL="109728" rtl="0" algn="l">
              <a:spcBef>
                <a:spcPts val="400"/>
              </a:spcBef>
              <a:spcAft>
                <a:spcPts val="0"/>
              </a:spcAft>
              <a:buSzPts val="1900"/>
              <a:buNone/>
            </a:pPr>
            <a:r>
              <a:rPr b="1" lang="en-IN" sz="2000">
                <a:latin typeface="Times New Roman"/>
                <a:ea typeface="Times New Roman"/>
                <a:cs typeface="Times New Roman"/>
                <a:sym typeface="Times New Roman"/>
              </a:rPr>
              <a:t>     </a:t>
            </a:r>
            <a:endParaRPr/>
          </a:p>
          <a:p>
            <a:pPr indent="0" lvl="0" marL="109728" rtl="0" algn="l">
              <a:spcBef>
                <a:spcPts val="400"/>
              </a:spcBef>
              <a:spcAft>
                <a:spcPts val="0"/>
              </a:spcAft>
              <a:buSzPts val="1900"/>
              <a:buNone/>
            </a:pPr>
            <a:r>
              <a:rPr b="1" lang="en-IN" sz="2000">
                <a:latin typeface="Times New Roman"/>
                <a:ea typeface="Times New Roman"/>
                <a:cs typeface="Times New Roman"/>
                <a:sym typeface="Times New Roman"/>
              </a:rPr>
              <a:t>     </a:t>
            </a:r>
            <a:endParaRPr b="1" sz="2000">
              <a:latin typeface="Times New Roman"/>
              <a:ea typeface="Times New Roman"/>
              <a:cs typeface="Times New Roman"/>
              <a:sym typeface="Times New Roman"/>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32780aa220f_0_0"/>
          <p:cNvSpPr txBox="1"/>
          <p:nvPr>
            <p:ph idx="1" type="body"/>
          </p:nvPr>
        </p:nvSpPr>
        <p:spPr>
          <a:xfrm>
            <a:off x="457200" y="1426699"/>
            <a:ext cx="8229600" cy="5289300"/>
          </a:xfrm>
          <a:prstGeom prst="rect">
            <a:avLst/>
          </a:prstGeom>
        </p:spPr>
        <p:txBody>
          <a:bodyPr anchorCtr="0" anchor="t" bIns="45700" lIns="91425" spcFirstLastPara="1" rIns="91425" wrap="square" tIns="45700">
            <a:normAutofit/>
          </a:bodyPr>
          <a:lstStyle/>
          <a:p>
            <a:pPr indent="-349250" lvl="0" marL="457200" rtl="0" algn="l">
              <a:lnSpc>
                <a:spcPct val="150000"/>
              </a:lnSpc>
              <a:spcBef>
                <a:spcPts val="360"/>
              </a:spcBef>
              <a:spcAft>
                <a:spcPts val="0"/>
              </a:spcAft>
              <a:buClr>
                <a:srgbClr val="333333"/>
              </a:buClr>
              <a:buSzPts val="1900"/>
              <a:buFont typeface="Times New Roman"/>
              <a:buChar char="●"/>
            </a:pPr>
            <a:r>
              <a:rPr b="1" lang="en-IN" sz="1900">
                <a:solidFill>
                  <a:srgbClr val="333333"/>
                </a:solidFill>
                <a:highlight>
                  <a:srgbClr val="FFFFFF"/>
                </a:highlight>
                <a:latin typeface="Times New Roman"/>
                <a:ea typeface="Times New Roman"/>
                <a:cs typeface="Times New Roman"/>
                <a:sym typeface="Times New Roman"/>
              </a:rPr>
              <a:t>Root Node</a:t>
            </a:r>
            <a:r>
              <a:rPr lang="en-IN" sz="1900">
                <a:solidFill>
                  <a:srgbClr val="333333"/>
                </a:solidFill>
                <a:highlight>
                  <a:srgbClr val="FFFFFF"/>
                </a:highlight>
                <a:latin typeface="Times New Roman"/>
                <a:ea typeface="Times New Roman"/>
                <a:cs typeface="Times New Roman"/>
                <a:sym typeface="Times New Roman"/>
              </a:rPr>
              <a:t>: Root node is from where the decision tree starts. It represents the entire dataset, which further gets divided into two or more homogeneous sets.</a:t>
            </a:r>
            <a:endParaRPr sz="1900">
              <a:solidFill>
                <a:srgbClr val="333333"/>
              </a:solidFill>
              <a:highlight>
                <a:srgbClr val="FFFFFF"/>
              </a:highlight>
              <a:latin typeface="Times New Roman"/>
              <a:ea typeface="Times New Roman"/>
              <a:cs typeface="Times New Roman"/>
              <a:sym typeface="Times New Roman"/>
            </a:endParaRPr>
          </a:p>
          <a:p>
            <a:pPr indent="-349250" lvl="0" marL="457200" rtl="0" algn="l">
              <a:lnSpc>
                <a:spcPct val="150000"/>
              </a:lnSpc>
              <a:spcBef>
                <a:spcPts val="0"/>
              </a:spcBef>
              <a:spcAft>
                <a:spcPts val="0"/>
              </a:spcAft>
              <a:buClr>
                <a:srgbClr val="333333"/>
              </a:buClr>
              <a:buSzPts val="1900"/>
              <a:buFont typeface="Times New Roman"/>
              <a:buChar char="●"/>
            </a:pPr>
            <a:r>
              <a:rPr b="1" lang="en-IN" sz="1900">
                <a:solidFill>
                  <a:srgbClr val="333333"/>
                </a:solidFill>
                <a:highlight>
                  <a:srgbClr val="FFFFFF"/>
                </a:highlight>
                <a:latin typeface="Times New Roman"/>
                <a:ea typeface="Times New Roman"/>
                <a:cs typeface="Times New Roman"/>
                <a:sym typeface="Times New Roman"/>
              </a:rPr>
              <a:t>Leaf Node</a:t>
            </a:r>
            <a:r>
              <a:rPr lang="en-IN" sz="1900">
                <a:solidFill>
                  <a:srgbClr val="333333"/>
                </a:solidFill>
                <a:highlight>
                  <a:srgbClr val="FFFFFF"/>
                </a:highlight>
                <a:latin typeface="Times New Roman"/>
                <a:ea typeface="Times New Roman"/>
                <a:cs typeface="Times New Roman"/>
                <a:sym typeface="Times New Roman"/>
              </a:rPr>
              <a:t>: Leaf nodes are the final output node, and the tree cannot be segregated further after getting a leaf node.</a:t>
            </a:r>
            <a:endParaRPr sz="1900">
              <a:solidFill>
                <a:srgbClr val="333333"/>
              </a:solidFill>
              <a:highlight>
                <a:srgbClr val="FFFFFF"/>
              </a:highlight>
              <a:latin typeface="Times New Roman"/>
              <a:ea typeface="Times New Roman"/>
              <a:cs typeface="Times New Roman"/>
              <a:sym typeface="Times New Roman"/>
            </a:endParaRPr>
          </a:p>
          <a:p>
            <a:pPr indent="-349250" lvl="0" marL="457200" rtl="0" algn="l">
              <a:lnSpc>
                <a:spcPct val="150000"/>
              </a:lnSpc>
              <a:spcBef>
                <a:spcPts val="0"/>
              </a:spcBef>
              <a:spcAft>
                <a:spcPts val="0"/>
              </a:spcAft>
              <a:buClr>
                <a:srgbClr val="333333"/>
              </a:buClr>
              <a:buSzPts val="1900"/>
              <a:buFont typeface="Times New Roman"/>
              <a:buChar char="●"/>
            </a:pPr>
            <a:r>
              <a:rPr b="1" lang="en-IN" sz="1900">
                <a:solidFill>
                  <a:srgbClr val="333333"/>
                </a:solidFill>
                <a:highlight>
                  <a:srgbClr val="FFFFFF"/>
                </a:highlight>
                <a:latin typeface="Times New Roman"/>
                <a:ea typeface="Times New Roman"/>
                <a:cs typeface="Times New Roman"/>
                <a:sym typeface="Times New Roman"/>
              </a:rPr>
              <a:t>Splitting</a:t>
            </a:r>
            <a:r>
              <a:rPr lang="en-IN" sz="1900">
                <a:solidFill>
                  <a:srgbClr val="333333"/>
                </a:solidFill>
                <a:highlight>
                  <a:srgbClr val="FFFFFF"/>
                </a:highlight>
                <a:latin typeface="Times New Roman"/>
                <a:ea typeface="Times New Roman"/>
                <a:cs typeface="Times New Roman"/>
                <a:sym typeface="Times New Roman"/>
              </a:rPr>
              <a:t>: Splitting is the process of dividing the decision node/root node into sub-nodes according to the given conditions.</a:t>
            </a:r>
            <a:endParaRPr sz="1900">
              <a:solidFill>
                <a:srgbClr val="333333"/>
              </a:solidFill>
              <a:highlight>
                <a:srgbClr val="FFFFFF"/>
              </a:highlight>
              <a:latin typeface="Times New Roman"/>
              <a:ea typeface="Times New Roman"/>
              <a:cs typeface="Times New Roman"/>
              <a:sym typeface="Times New Roman"/>
            </a:endParaRPr>
          </a:p>
          <a:p>
            <a:pPr indent="-349250" lvl="0" marL="457200" rtl="0" algn="l">
              <a:lnSpc>
                <a:spcPct val="150000"/>
              </a:lnSpc>
              <a:spcBef>
                <a:spcPts val="0"/>
              </a:spcBef>
              <a:spcAft>
                <a:spcPts val="0"/>
              </a:spcAft>
              <a:buClr>
                <a:srgbClr val="333333"/>
              </a:buClr>
              <a:buSzPts val="1900"/>
              <a:buFont typeface="Times New Roman"/>
              <a:buChar char="●"/>
            </a:pPr>
            <a:r>
              <a:rPr b="1" lang="en-IN" sz="1900">
                <a:solidFill>
                  <a:srgbClr val="333333"/>
                </a:solidFill>
                <a:highlight>
                  <a:srgbClr val="FFFFFF"/>
                </a:highlight>
                <a:latin typeface="Times New Roman"/>
                <a:ea typeface="Times New Roman"/>
                <a:cs typeface="Times New Roman"/>
                <a:sym typeface="Times New Roman"/>
              </a:rPr>
              <a:t>Branch/</a:t>
            </a:r>
            <a:r>
              <a:rPr b="1" lang="en-IN" sz="1900">
                <a:solidFill>
                  <a:srgbClr val="333333"/>
                </a:solidFill>
                <a:highlight>
                  <a:srgbClr val="FFFFFF"/>
                </a:highlight>
                <a:latin typeface="Times New Roman"/>
                <a:ea typeface="Times New Roman"/>
                <a:cs typeface="Times New Roman"/>
                <a:sym typeface="Times New Roman"/>
              </a:rPr>
              <a:t>Subtree</a:t>
            </a:r>
            <a:r>
              <a:rPr lang="en-IN" sz="1900">
                <a:solidFill>
                  <a:srgbClr val="333333"/>
                </a:solidFill>
                <a:highlight>
                  <a:srgbClr val="FFFFFF"/>
                </a:highlight>
                <a:latin typeface="Times New Roman"/>
                <a:ea typeface="Times New Roman"/>
                <a:cs typeface="Times New Roman"/>
                <a:sym typeface="Times New Roman"/>
              </a:rPr>
              <a:t>: A tree formed by splitting the tree.</a:t>
            </a:r>
            <a:endParaRPr sz="1900">
              <a:solidFill>
                <a:srgbClr val="333333"/>
              </a:solidFill>
              <a:highlight>
                <a:srgbClr val="FFFFFF"/>
              </a:highlight>
              <a:latin typeface="Times New Roman"/>
              <a:ea typeface="Times New Roman"/>
              <a:cs typeface="Times New Roman"/>
              <a:sym typeface="Times New Roman"/>
            </a:endParaRPr>
          </a:p>
          <a:p>
            <a:pPr indent="-349250" lvl="0" marL="457200" rtl="0" algn="l">
              <a:lnSpc>
                <a:spcPct val="150000"/>
              </a:lnSpc>
              <a:spcBef>
                <a:spcPts val="0"/>
              </a:spcBef>
              <a:spcAft>
                <a:spcPts val="0"/>
              </a:spcAft>
              <a:buClr>
                <a:srgbClr val="333333"/>
              </a:buClr>
              <a:buSzPts val="1900"/>
              <a:buFont typeface="Times New Roman"/>
              <a:buChar char="●"/>
            </a:pPr>
            <a:r>
              <a:rPr b="1" lang="en-IN" sz="1900">
                <a:solidFill>
                  <a:srgbClr val="333333"/>
                </a:solidFill>
                <a:highlight>
                  <a:srgbClr val="FFFFFF"/>
                </a:highlight>
                <a:latin typeface="Times New Roman"/>
                <a:ea typeface="Times New Roman"/>
                <a:cs typeface="Times New Roman"/>
                <a:sym typeface="Times New Roman"/>
              </a:rPr>
              <a:t>Parent/Child node</a:t>
            </a:r>
            <a:r>
              <a:rPr lang="en-IN" sz="1900">
                <a:solidFill>
                  <a:srgbClr val="333333"/>
                </a:solidFill>
                <a:highlight>
                  <a:srgbClr val="FFFFFF"/>
                </a:highlight>
                <a:latin typeface="Times New Roman"/>
                <a:ea typeface="Times New Roman"/>
                <a:cs typeface="Times New Roman"/>
                <a:sym typeface="Times New Roman"/>
              </a:rPr>
              <a:t>: The root node of the tree is called the parent node, and other nodes are called the child nodes.</a:t>
            </a:r>
            <a:endParaRPr sz="1900">
              <a:latin typeface="Times New Roman"/>
              <a:ea typeface="Times New Roman"/>
              <a:cs typeface="Times New Roman"/>
              <a:sym typeface="Times New Roman"/>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g32780aa220f_0_7"/>
          <p:cNvSpPr txBox="1"/>
          <p:nvPr>
            <p:ph idx="1" type="body"/>
          </p:nvPr>
        </p:nvSpPr>
        <p:spPr>
          <a:xfrm>
            <a:off x="457200" y="935052"/>
            <a:ext cx="8229600" cy="27099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b="1" lang="en-IN" sz="2000">
                <a:solidFill>
                  <a:srgbClr val="333333"/>
                </a:solidFill>
                <a:highlight>
                  <a:srgbClr val="FFFFFF"/>
                </a:highlight>
                <a:latin typeface="Times New Roman"/>
                <a:ea typeface="Times New Roman"/>
                <a:cs typeface="Times New Roman"/>
                <a:sym typeface="Times New Roman"/>
              </a:rPr>
              <a:t>Example</a:t>
            </a:r>
            <a:r>
              <a:rPr lang="en-IN" sz="2000">
                <a:solidFill>
                  <a:srgbClr val="333333"/>
                </a:solidFill>
                <a:highlight>
                  <a:srgbClr val="FFFFFF"/>
                </a:highlight>
                <a:latin typeface="Times New Roman"/>
                <a:ea typeface="Times New Roman"/>
                <a:cs typeface="Times New Roman"/>
                <a:sym typeface="Times New Roman"/>
              </a:rPr>
              <a:t>: Suppose there is a candidate who has a job offer and wants to decide whether he should accept the offer or Not. So, to solve this problem, the decision tree starts with the root node . The root node splits further into the next decision node (distance from the office) and one leaf node based on the corresponding labels. The next decision node further gets split into one decision node (Cab facility) and one leaf node. Finally, the decision node splits into two leaf nodes (Accepted offers and Declined offer). Consider the below diagram:</a:t>
            </a:r>
            <a:endParaRPr sz="2000">
              <a:latin typeface="Times New Roman"/>
              <a:ea typeface="Times New Roman"/>
              <a:cs typeface="Times New Roman"/>
              <a:sym typeface="Times New Roman"/>
            </a:endParaRPr>
          </a:p>
        </p:txBody>
      </p:sp>
      <p:pic>
        <p:nvPicPr>
          <p:cNvPr id="403" name="Google Shape;403;g32780aa220f_0_7"/>
          <p:cNvPicPr preferRelativeResize="0"/>
          <p:nvPr/>
        </p:nvPicPr>
        <p:blipFill>
          <a:blip r:embed="rId3">
            <a:alphaModFix/>
          </a:blip>
          <a:stretch>
            <a:fillRect/>
          </a:stretch>
        </p:blipFill>
        <p:spPr>
          <a:xfrm>
            <a:off x="1467300" y="3581150"/>
            <a:ext cx="5118125" cy="318115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43"/>
          <p:cNvSpPr txBox="1"/>
          <p:nvPr>
            <p:ph type="title"/>
          </p:nvPr>
        </p:nvSpPr>
        <p:spPr>
          <a:xfrm>
            <a:off x="1619672" y="980728"/>
            <a:ext cx="5976664" cy="504056"/>
          </a:xfrm>
          <a:prstGeom prst="rect">
            <a:avLst/>
          </a:prstGeom>
          <a:noFill/>
          <a:ln>
            <a:noFill/>
          </a:ln>
        </p:spPr>
        <p:txBody>
          <a:bodyPr anchorCtr="0" anchor="b" bIns="0" lIns="0" spcFirstLastPara="1" rIns="0" wrap="square" tIns="45700">
            <a:normAutofit fontScale="90000"/>
          </a:bodyPr>
          <a:lstStyle/>
          <a:p>
            <a:pPr indent="0" lvl="0" marL="0" rtl="0" algn="ctr">
              <a:spcBef>
                <a:spcPts val="0"/>
              </a:spcBef>
              <a:spcAft>
                <a:spcPts val="0"/>
              </a:spcAft>
              <a:buClr>
                <a:srgbClr val="7E9532"/>
              </a:buClr>
              <a:buSzPct val="100000"/>
              <a:buFont typeface="Arial Black"/>
              <a:buNone/>
            </a:pPr>
            <a:r>
              <a:rPr lang="en-IN" sz="3600">
                <a:solidFill>
                  <a:srgbClr val="7E9532"/>
                </a:solidFill>
                <a:latin typeface="Arial Black"/>
                <a:ea typeface="Arial Black"/>
                <a:cs typeface="Arial Black"/>
                <a:sym typeface="Arial Black"/>
              </a:rPr>
              <a:t>Random Forest</a:t>
            </a:r>
            <a:endParaRPr sz="3600">
              <a:solidFill>
                <a:srgbClr val="7E9532"/>
              </a:solidFill>
              <a:latin typeface="Arial Black"/>
              <a:ea typeface="Arial Black"/>
              <a:cs typeface="Arial Black"/>
              <a:sym typeface="Arial Black"/>
            </a:endParaRPr>
          </a:p>
        </p:txBody>
      </p:sp>
      <p:sp>
        <p:nvSpPr>
          <p:cNvPr id="409" name="Google Shape;409;p43"/>
          <p:cNvSpPr txBox="1"/>
          <p:nvPr>
            <p:ph idx="1" type="body"/>
          </p:nvPr>
        </p:nvSpPr>
        <p:spPr>
          <a:xfrm>
            <a:off x="107504" y="1844824"/>
            <a:ext cx="9000900" cy="4479900"/>
          </a:xfrm>
          <a:prstGeom prst="rect">
            <a:avLst/>
          </a:prstGeom>
          <a:noFill/>
          <a:ln>
            <a:noFill/>
          </a:ln>
        </p:spPr>
        <p:txBody>
          <a:bodyPr anchorCtr="0" anchor="t" bIns="45700" lIns="91425" spcFirstLastPara="1" rIns="91425" wrap="square" tIns="45700">
            <a:normAutofit/>
          </a:bodyPr>
          <a:lstStyle/>
          <a:p>
            <a:pPr indent="-274320" lvl="0" marL="274320" rtl="0" algn="just">
              <a:lnSpc>
                <a:spcPct val="150000"/>
              </a:lnSpc>
              <a:spcBef>
                <a:spcPts val="0"/>
              </a:spcBef>
              <a:spcAft>
                <a:spcPts val="0"/>
              </a:spcAft>
              <a:buSzPts val="1710"/>
              <a:buChar char="•"/>
            </a:pPr>
            <a:r>
              <a:rPr lang="en-IN" sz="1800">
                <a:latin typeface="Times New Roman"/>
                <a:ea typeface="Times New Roman"/>
                <a:cs typeface="Times New Roman"/>
                <a:sym typeface="Times New Roman"/>
              </a:rPr>
              <a:t>Random Forest is a popular machine learning algorithm that belongs to the supervised learning technique. It can be used for both Classification and Regression problems in ML. It is based on the concept of </a:t>
            </a:r>
            <a:r>
              <a:rPr b="1" lang="en-IN" sz="1800">
                <a:latin typeface="Times New Roman"/>
                <a:ea typeface="Times New Roman"/>
                <a:cs typeface="Times New Roman"/>
                <a:sym typeface="Times New Roman"/>
              </a:rPr>
              <a:t>ensemble learning,</a:t>
            </a:r>
            <a:r>
              <a:rPr lang="en-IN" sz="1800">
                <a:latin typeface="Times New Roman"/>
                <a:ea typeface="Times New Roman"/>
                <a:cs typeface="Times New Roman"/>
                <a:sym typeface="Times New Roman"/>
              </a:rPr>
              <a:t> which is a process of </a:t>
            </a:r>
            <a:r>
              <a:rPr i="1" lang="en-IN" sz="1800">
                <a:latin typeface="Times New Roman"/>
                <a:ea typeface="Times New Roman"/>
                <a:cs typeface="Times New Roman"/>
                <a:sym typeface="Times New Roman"/>
              </a:rPr>
              <a:t>combining multiple classifiers to solve a complex problem and to improve the performance of the model.</a:t>
            </a:r>
            <a:endParaRPr/>
          </a:p>
          <a:p>
            <a:pPr indent="-274320" lvl="0" marL="274320" rtl="0" algn="just">
              <a:lnSpc>
                <a:spcPct val="150000"/>
              </a:lnSpc>
              <a:spcBef>
                <a:spcPts val="360"/>
              </a:spcBef>
              <a:spcAft>
                <a:spcPts val="0"/>
              </a:spcAft>
              <a:buSzPts val="1710"/>
              <a:buChar char="•"/>
            </a:pPr>
            <a:r>
              <a:rPr lang="en-IN" sz="1800">
                <a:latin typeface="Times New Roman"/>
                <a:ea typeface="Times New Roman"/>
                <a:cs typeface="Times New Roman"/>
                <a:sym typeface="Times New Roman"/>
              </a:rPr>
              <a:t>As the name suggests, </a:t>
            </a:r>
            <a:r>
              <a:rPr b="1" i="1" lang="en-IN" sz="1800">
                <a:latin typeface="Times New Roman"/>
                <a:ea typeface="Times New Roman"/>
                <a:cs typeface="Times New Roman"/>
                <a:sym typeface="Times New Roman"/>
              </a:rPr>
              <a:t>"Random Forest is a classifier that contains a number of decision trees on various subsets of the given dataset and takes the average to improve the predictive accuracy of that dataset."</a:t>
            </a:r>
            <a:r>
              <a:rPr lang="en-IN" sz="1800">
                <a:latin typeface="Times New Roman"/>
                <a:ea typeface="Times New Roman"/>
                <a:cs typeface="Times New Roman"/>
                <a:sym typeface="Times New Roman"/>
              </a:rPr>
              <a:t> Instead of relying on one decision tree, the random forest takes the prediction from each tree and based on the majority votes of predictions, and it predicts the final output.</a:t>
            </a:r>
            <a:endParaRPr/>
          </a:p>
          <a:p>
            <a:pPr indent="-165735" lvl="0" marL="274320" rtl="0" algn="just">
              <a:lnSpc>
                <a:spcPct val="150000"/>
              </a:lnSpc>
              <a:spcBef>
                <a:spcPts val="360"/>
              </a:spcBef>
              <a:spcAft>
                <a:spcPts val="0"/>
              </a:spcAft>
              <a:buSzPts val="1710"/>
              <a:buNone/>
            </a:pPr>
            <a:r>
              <a:t/>
            </a:r>
            <a:endParaRPr sz="1800">
              <a:latin typeface="Times New Roman"/>
              <a:ea typeface="Times New Roman"/>
              <a:cs typeface="Times New Roman"/>
              <a:sym typeface="Times New Roman"/>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4"/>
          <p:cNvSpPr txBox="1"/>
          <p:nvPr>
            <p:ph idx="1" type="body"/>
          </p:nvPr>
        </p:nvSpPr>
        <p:spPr>
          <a:xfrm>
            <a:off x="467550" y="1252700"/>
            <a:ext cx="8229600" cy="50532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just">
              <a:spcBef>
                <a:spcPts val="0"/>
              </a:spcBef>
              <a:spcAft>
                <a:spcPts val="0"/>
              </a:spcAft>
              <a:buSzPct val="95000"/>
              <a:buNone/>
            </a:pPr>
            <a:r>
              <a:rPr lang="en-IN" sz="2300"/>
              <a:t>How does Random Forest algorithm work?</a:t>
            </a:r>
            <a:endParaRPr/>
          </a:p>
          <a:p>
            <a:pPr indent="-274350" lvl="0" marL="274320" rtl="0" algn="just">
              <a:spcBef>
                <a:spcPts val="425"/>
              </a:spcBef>
              <a:spcAft>
                <a:spcPts val="0"/>
              </a:spcAft>
              <a:buSzPct val="95000"/>
              <a:buChar char="⚫"/>
            </a:pPr>
            <a:r>
              <a:rPr lang="en-IN" sz="2300"/>
              <a:t>Random Forest works in two-phase first is to create the random forest by combining N decision tree, and second is to make predictions for each tree created in the first phase.</a:t>
            </a:r>
            <a:endParaRPr/>
          </a:p>
          <a:p>
            <a:pPr indent="-274350" lvl="0" marL="274320" rtl="0" algn="just">
              <a:spcBef>
                <a:spcPts val="425"/>
              </a:spcBef>
              <a:spcAft>
                <a:spcPts val="0"/>
              </a:spcAft>
              <a:buSzPct val="95000"/>
              <a:buChar char="⚫"/>
            </a:pPr>
            <a:r>
              <a:rPr lang="en-IN" sz="2300"/>
              <a:t>The Working process can be explained in the below steps and diagram:</a:t>
            </a:r>
            <a:endParaRPr/>
          </a:p>
          <a:p>
            <a:pPr indent="-274350" lvl="0" marL="274320" rtl="0" algn="just">
              <a:spcBef>
                <a:spcPts val="425"/>
              </a:spcBef>
              <a:spcAft>
                <a:spcPts val="0"/>
              </a:spcAft>
              <a:buSzPct val="95000"/>
              <a:buChar char="⚫"/>
            </a:pPr>
            <a:r>
              <a:rPr b="1" lang="en-IN" sz="2300"/>
              <a:t>Step-1:</a:t>
            </a:r>
            <a:r>
              <a:rPr lang="en-IN" sz="2300"/>
              <a:t> Select random K data points from the training set.</a:t>
            </a:r>
            <a:endParaRPr/>
          </a:p>
          <a:p>
            <a:pPr indent="-274350" lvl="0" marL="274320" rtl="0" algn="just">
              <a:spcBef>
                <a:spcPts val="425"/>
              </a:spcBef>
              <a:spcAft>
                <a:spcPts val="0"/>
              </a:spcAft>
              <a:buSzPct val="95000"/>
              <a:buChar char="⚫"/>
            </a:pPr>
            <a:r>
              <a:rPr b="1" lang="en-IN" sz="2300"/>
              <a:t>Step-2:</a:t>
            </a:r>
            <a:r>
              <a:rPr lang="en-IN" sz="2300"/>
              <a:t> Build the decision trees associated with the selected data points (Subsets).</a:t>
            </a:r>
            <a:endParaRPr/>
          </a:p>
          <a:p>
            <a:pPr indent="-274350" lvl="0" marL="274320" rtl="0" algn="just">
              <a:spcBef>
                <a:spcPts val="425"/>
              </a:spcBef>
              <a:spcAft>
                <a:spcPts val="0"/>
              </a:spcAft>
              <a:buSzPct val="95000"/>
              <a:buChar char="⚫"/>
            </a:pPr>
            <a:r>
              <a:rPr b="1" lang="en-IN" sz="2300"/>
              <a:t>Step-3:</a:t>
            </a:r>
            <a:r>
              <a:rPr lang="en-IN" sz="2300"/>
              <a:t> Choose the number N for decision trees that you want to build.</a:t>
            </a:r>
            <a:endParaRPr/>
          </a:p>
          <a:p>
            <a:pPr indent="-274350" lvl="0" marL="274320" rtl="0" algn="just">
              <a:spcBef>
                <a:spcPts val="425"/>
              </a:spcBef>
              <a:spcAft>
                <a:spcPts val="0"/>
              </a:spcAft>
              <a:buSzPct val="95000"/>
              <a:buChar char="⚫"/>
            </a:pPr>
            <a:r>
              <a:rPr b="1" lang="en-IN" sz="2300"/>
              <a:t>Step-4:</a:t>
            </a:r>
            <a:r>
              <a:rPr lang="en-IN" sz="2300"/>
              <a:t> Repeat Step 1 &amp; 2.</a:t>
            </a:r>
            <a:endParaRPr/>
          </a:p>
          <a:p>
            <a:pPr indent="-274350" lvl="0" marL="274320" rtl="0" algn="just">
              <a:spcBef>
                <a:spcPts val="425"/>
              </a:spcBef>
              <a:spcAft>
                <a:spcPts val="0"/>
              </a:spcAft>
              <a:buSzPct val="95000"/>
              <a:buChar char="⚫"/>
            </a:pPr>
            <a:r>
              <a:rPr b="1" lang="en-IN" sz="2300"/>
              <a:t>Step-5:</a:t>
            </a:r>
            <a:r>
              <a:rPr lang="en-IN" sz="2300"/>
              <a:t> For new data points, find the predictions of each decision tree, and assign the new data points to the category that wins the majority votes.</a:t>
            </a:r>
            <a:endParaRPr/>
          </a:p>
          <a:p>
            <a:pPr indent="0" lvl="0" marL="0" rtl="0" algn="l">
              <a:spcBef>
                <a:spcPts val="481"/>
              </a:spcBef>
              <a:spcAft>
                <a:spcPts val="0"/>
              </a:spcAft>
              <a:buSzPct val="95000"/>
              <a:buNone/>
            </a:pPr>
            <a:r>
              <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45"/>
          <p:cNvSpPr txBox="1"/>
          <p:nvPr>
            <p:ph idx="1" type="body"/>
          </p:nvPr>
        </p:nvSpPr>
        <p:spPr>
          <a:xfrm>
            <a:off x="251550" y="773994"/>
            <a:ext cx="8640900" cy="24414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0"/>
              </a:spcBef>
              <a:spcAft>
                <a:spcPts val="0"/>
              </a:spcAft>
              <a:buSzPts val="1710"/>
              <a:buNone/>
            </a:pPr>
            <a:r>
              <a:rPr lang="en-IN" sz="1800">
                <a:latin typeface="Times New Roman"/>
                <a:ea typeface="Times New Roman"/>
                <a:cs typeface="Times New Roman"/>
                <a:sym typeface="Times New Roman"/>
              </a:rPr>
              <a:t>The working of the algorithm can be better understood by the below example:</a:t>
            </a:r>
            <a:endParaRPr/>
          </a:p>
          <a:p>
            <a:pPr indent="0" lvl="0" marL="0" rtl="0" algn="l">
              <a:lnSpc>
                <a:spcPct val="115000"/>
              </a:lnSpc>
              <a:spcBef>
                <a:spcPts val="360"/>
              </a:spcBef>
              <a:spcAft>
                <a:spcPts val="0"/>
              </a:spcAft>
              <a:buSzPts val="1710"/>
              <a:buNone/>
            </a:pPr>
            <a:r>
              <a:t/>
            </a:r>
            <a:endParaRPr sz="1800">
              <a:latin typeface="Times New Roman"/>
              <a:ea typeface="Times New Roman"/>
              <a:cs typeface="Times New Roman"/>
              <a:sym typeface="Times New Roman"/>
            </a:endParaRPr>
          </a:p>
          <a:p>
            <a:pPr indent="0" lvl="0" marL="0" rtl="0" algn="just">
              <a:lnSpc>
                <a:spcPct val="115000"/>
              </a:lnSpc>
              <a:spcBef>
                <a:spcPts val="360"/>
              </a:spcBef>
              <a:spcAft>
                <a:spcPts val="0"/>
              </a:spcAft>
              <a:buSzPts val="1710"/>
              <a:buNone/>
            </a:pPr>
            <a:r>
              <a:rPr b="1" lang="en-IN" sz="1800">
                <a:latin typeface="Times New Roman"/>
                <a:ea typeface="Times New Roman"/>
                <a:cs typeface="Times New Roman"/>
                <a:sym typeface="Times New Roman"/>
              </a:rPr>
              <a:t>Example:</a:t>
            </a:r>
            <a:r>
              <a:rPr lang="en-IN" sz="1800">
                <a:latin typeface="Times New Roman"/>
                <a:ea typeface="Times New Roman"/>
                <a:cs typeface="Times New Roman"/>
                <a:sym typeface="Times New Roman"/>
              </a:rPr>
              <a:t> Suppose there is a dataset that contains multiple fruit images. So, this dataset is given to the Random forest classifier. The dataset is divided into subsets and given to each decision tree. During the training phase, each decision tree produces a prediction result, and when a new data point occurs, then based on the majority of results, the Random Forest classifier predicts the final decision. Consider the below image</a:t>
            </a:r>
            <a:r>
              <a:rPr lang="en-IN" sz="1800"/>
              <a:t>:</a:t>
            </a:r>
            <a:endParaRPr sz="1800">
              <a:latin typeface="Times New Roman"/>
              <a:ea typeface="Times New Roman"/>
              <a:cs typeface="Times New Roman"/>
              <a:sym typeface="Times New Roman"/>
            </a:endParaRPr>
          </a:p>
        </p:txBody>
      </p:sp>
      <p:pic>
        <p:nvPicPr>
          <p:cNvPr id="420" name="Google Shape;420;p45"/>
          <p:cNvPicPr preferRelativeResize="0"/>
          <p:nvPr/>
        </p:nvPicPr>
        <p:blipFill rotWithShape="1">
          <a:blip r:embed="rId3">
            <a:alphaModFix/>
          </a:blip>
          <a:srcRect b="0" l="0" r="0" t="0"/>
          <a:stretch/>
        </p:blipFill>
        <p:spPr>
          <a:xfrm>
            <a:off x="2584573" y="3215410"/>
            <a:ext cx="3974843" cy="3312369"/>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6"/>
          <p:cNvSpPr txBox="1"/>
          <p:nvPr>
            <p:ph idx="1" type="body"/>
          </p:nvPr>
        </p:nvSpPr>
        <p:spPr>
          <a:xfrm>
            <a:off x="403200" y="986551"/>
            <a:ext cx="8337600" cy="5558400"/>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2470"/>
              <a:buNone/>
            </a:pPr>
            <a:r>
              <a:rPr lang="en-IN">
                <a:latin typeface="Times New Roman"/>
                <a:ea typeface="Times New Roman"/>
                <a:cs typeface="Times New Roman"/>
                <a:sym typeface="Times New Roman"/>
              </a:rPr>
              <a:t>Applications of Random Forest</a:t>
            </a:r>
            <a:endParaRPr/>
          </a:p>
          <a:p>
            <a:pPr indent="-274320" lvl="0" marL="274320" rtl="0" algn="just">
              <a:spcBef>
                <a:spcPts val="360"/>
              </a:spcBef>
              <a:spcAft>
                <a:spcPts val="0"/>
              </a:spcAft>
              <a:buSzPts val="1710"/>
              <a:buChar char="❏"/>
            </a:pPr>
            <a:r>
              <a:rPr lang="en-IN" sz="1800">
                <a:latin typeface="Times New Roman"/>
                <a:ea typeface="Times New Roman"/>
                <a:cs typeface="Times New Roman"/>
                <a:sym typeface="Times New Roman"/>
              </a:rPr>
              <a:t>There are mainly four sectors where Random forest mostly used:</a:t>
            </a:r>
            <a:endParaRPr/>
          </a:p>
          <a:p>
            <a:pPr indent="-274320" lvl="0" marL="274320" rtl="0" algn="just">
              <a:spcBef>
                <a:spcPts val="360"/>
              </a:spcBef>
              <a:spcAft>
                <a:spcPts val="0"/>
              </a:spcAft>
              <a:buSzPts val="1710"/>
              <a:buChar char="❏"/>
            </a:pPr>
            <a:r>
              <a:rPr b="1" lang="en-IN" sz="1800">
                <a:latin typeface="Times New Roman"/>
                <a:ea typeface="Times New Roman"/>
                <a:cs typeface="Times New Roman"/>
                <a:sym typeface="Times New Roman"/>
              </a:rPr>
              <a:t>Banking:</a:t>
            </a:r>
            <a:r>
              <a:rPr lang="en-IN" sz="1800">
                <a:latin typeface="Times New Roman"/>
                <a:ea typeface="Times New Roman"/>
                <a:cs typeface="Times New Roman"/>
                <a:sym typeface="Times New Roman"/>
              </a:rPr>
              <a:t> Banking sector mostly uses this algorithm for the identification of loan risk.</a:t>
            </a:r>
            <a:endParaRPr/>
          </a:p>
          <a:p>
            <a:pPr indent="-274320" lvl="0" marL="274320" rtl="0" algn="just">
              <a:spcBef>
                <a:spcPts val="360"/>
              </a:spcBef>
              <a:spcAft>
                <a:spcPts val="0"/>
              </a:spcAft>
              <a:buSzPts val="1710"/>
              <a:buChar char="❏"/>
            </a:pPr>
            <a:r>
              <a:rPr b="1" lang="en-IN" sz="1800">
                <a:latin typeface="Times New Roman"/>
                <a:ea typeface="Times New Roman"/>
                <a:cs typeface="Times New Roman"/>
                <a:sym typeface="Times New Roman"/>
              </a:rPr>
              <a:t>Medicine:</a:t>
            </a:r>
            <a:r>
              <a:rPr lang="en-IN" sz="1800">
                <a:latin typeface="Times New Roman"/>
                <a:ea typeface="Times New Roman"/>
                <a:cs typeface="Times New Roman"/>
                <a:sym typeface="Times New Roman"/>
              </a:rPr>
              <a:t> With the help of this algorithm, disease trends and risks of the disease can be identified.</a:t>
            </a:r>
            <a:endParaRPr/>
          </a:p>
          <a:p>
            <a:pPr indent="-274320" lvl="0" marL="274320" rtl="0" algn="just">
              <a:spcBef>
                <a:spcPts val="360"/>
              </a:spcBef>
              <a:spcAft>
                <a:spcPts val="0"/>
              </a:spcAft>
              <a:buSzPts val="1710"/>
              <a:buChar char="❏"/>
            </a:pPr>
            <a:r>
              <a:rPr b="1" lang="en-IN" sz="1800">
                <a:latin typeface="Times New Roman"/>
                <a:ea typeface="Times New Roman"/>
                <a:cs typeface="Times New Roman"/>
                <a:sym typeface="Times New Roman"/>
              </a:rPr>
              <a:t>Land Use:</a:t>
            </a:r>
            <a:r>
              <a:rPr lang="en-IN" sz="1800">
                <a:latin typeface="Times New Roman"/>
                <a:ea typeface="Times New Roman"/>
                <a:cs typeface="Times New Roman"/>
                <a:sym typeface="Times New Roman"/>
              </a:rPr>
              <a:t> We can identify the areas of similar land use by this algorithm.</a:t>
            </a:r>
            <a:endParaRPr/>
          </a:p>
          <a:p>
            <a:pPr indent="-274320" lvl="0" marL="274320" rtl="0" algn="just">
              <a:spcBef>
                <a:spcPts val="360"/>
              </a:spcBef>
              <a:spcAft>
                <a:spcPts val="0"/>
              </a:spcAft>
              <a:buSzPts val="1710"/>
              <a:buChar char="❏"/>
            </a:pPr>
            <a:r>
              <a:rPr b="1" lang="en-IN" sz="1800">
                <a:latin typeface="Times New Roman"/>
                <a:ea typeface="Times New Roman"/>
                <a:cs typeface="Times New Roman"/>
                <a:sym typeface="Times New Roman"/>
              </a:rPr>
              <a:t>Marketing:</a:t>
            </a:r>
            <a:r>
              <a:rPr lang="en-IN" sz="1800">
                <a:latin typeface="Times New Roman"/>
                <a:ea typeface="Times New Roman"/>
                <a:cs typeface="Times New Roman"/>
                <a:sym typeface="Times New Roman"/>
              </a:rPr>
              <a:t> Marketing trends can be identified using this algorithm.</a:t>
            </a:r>
            <a:endParaRPr/>
          </a:p>
          <a:p>
            <a:pPr indent="0" lvl="0" marL="0" rtl="0" algn="just">
              <a:spcBef>
                <a:spcPts val="360"/>
              </a:spcBef>
              <a:spcAft>
                <a:spcPts val="0"/>
              </a:spcAft>
              <a:buSzPts val="1710"/>
              <a:buNone/>
            </a:pPr>
            <a:r>
              <a:t/>
            </a:r>
            <a:endParaRPr sz="1800">
              <a:latin typeface="Times New Roman"/>
              <a:ea typeface="Times New Roman"/>
              <a:cs typeface="Times New Roman"/>
              <a:sym typeface="Times New Roman"/>
            </a:endParaRPr>
          </a:p>
          <a:p>
            <a:pPr indent="0" lvl="0" marL="0" rtl="0" algn="just">
              <a:spcBef>
                <a:spcPts val="360"/>
              </a:spcBef>
              <a:spcAft>
                <a:spcPts val="0"/>
              </a:spcAft>
              <a:buSzPts val="1710"/>
              <a:buNone/>
            </a:pPr>
            <a:r>
              <a:rPr b="1" lang="en-IN" sz="1800">
                <a:latin typeface="Times New Roman"/>
                <a:ea typeface="Times New Roman"/>
                <a:cs typeface="Times New Roman"/>
                <a:sym typeface="Times New Roman"/>
              </a:rPr>
              <a:t>Advantages of Random Forest</a:t>
            </a:r>
            <a:endParaRPr b="1"/>
          </a:p>
          <a:p>
            <a:pPr indent="-274320" lvl="0" marL="274320" rtl="0" algn="just">
              <a:spcBef>
                <a:spcPts val="360"/>
              </a:spcBef>
              <a:spcAft>
                <a:spcPts val="0"/>
              </a:spcAft>
              <a:buSzPts val="1710"/>
              <a:buChar char="❏"/>
            </a:pPr>
            <a:r>
              <a:rPr lang="en-IN" sz="1800">
                <a:latin typeface="Times New Roman"/>
                <a:ea typeface="Times New Roman"/>
                <a:cs typeface="Times New Roman"/>
                <a:sym typeface="Times New Roman"/>
              </a:rPr>
              <a:t>Random Forest is capable of performing both Classification and Regression tasks.</a:t>
            </a:r>
            <a:endParaRPr/>
          </a:p>
          <a:p>
            <a:pPr indent="-274320" lvl="0" marL="274320" rtl="0" algn="just">
              <a:spcBef>
                <a:spcPts val="360"/>
              </a:spcBef>
              <a:spcAft>
                <a:spcPts val="0"/>
              </a:spcAft>
              <a:buSzPts val="1710"/>
              <a:buChar char="❏"/>
            </a:pPr>
            <a:r>
              <a:rPr lang="en-IN" sz="1800">
                <a:latin typeface="Times New Roman"/>
                <a:ea typeface="Times New Roman"/>
                <a:cs typeface="Times New Roman"/>
                <a:sym typeface="Times New Roman"/>
              </a:rPr>
              <a:t>It is capable of handling large datasets with high dimensionality.</a:t>
            </a:r>
            <a:endParaRPr/>
          </a:p>
          <a:p>
            <a:pPr indent="-274320" lvl="0" marL="274320" rtl="0" algn="just">
              <a:spcBef>
                <a:spcPts val="360"/>
              </a:spcBef>
              <a:spcAft>
                <a:spcPts val="0"/>
              </a:spcAft>
              <a:buSzPts val="1710"/>
              <a:buChar char="❏"/>
            </a:pPr>
            <a:r>
              <a:rPr lang="en-IN" sz="1800">
                <a:latin typeface="Times New Roman"/>
                <a:ea typeface="Times New Roman"/>
                <a:cs typeface="Times New Roman"/>
                <a:sym typeface="Times New Roman"/>
              </a:rPr>
              <a:t>It enhances the accuracy of the model and prevents the overfitting issue.</a:t>
            </a:r>
            <a:endParaRPr/>
          </a:p>
          <a:p>
            <a:pPr indent="-165735" lvl="0" marL="274320" rtl="0" algn="just">
              <a:spcBef>
                <a:spcPts val="360"/>
              </a:spcBef>
              <a:spcAft>
                <a:spcPts val="0"/>
              </a:spcAft>
              <a:buSzPts val="1710"/>
              <a:buNone/>
            </a:pPr>
            <a:r>
              <a:t/>
            </a:r>
            <a:endParaRPr sz="1800">
              <a:latin typeface="Times New Roman"/>
              <a:ea typeface="Times New Roman"/>
              <a:cs typeface="Times New Roman"/>
              <a:sym typeface="Times New Roman"/>
            </a:endParaRPr>
          </a:p>
          <a:p>
            <a:pPr indent="0" lvl="0" marL="0" rtl="0" algn="just">
              <a:spcBef>
                <a:spcPts val="360"/>
              </a:spcBef>
              <a:spcAft>
                <a:spcPts val="0"/>
              </a:spcAft>
              <a:buSzPts val="1710"/>
              <a:buNone/>
            </a:pPr>
            <a:r>
              <a:rPr b="1" lang="en-IN" sz="1800">
                <a:latin typeface="Times New Roman"/>
                <a:ea typeface="Times New Roman"/>
                <a:cs typeface="Times New Roman"/>
                <a:sym typeface="Times New Roman"/>
              </a:rPr>
              <a:t>Disadvantages of Random Forest</a:t>
            </a:r>
            <a:endParaRPr b="1"/>
          </a:p>
          <a:p>
            <a:pPr indent="-274320" lvl="0" marL="274320" rtl="0" algn="l">
              <a:spcBef>
                <a:spcPts val="360"/>
              </a:spcBef>
              <a:spcAft>
                <a:spcPts val="0"/>
              </a:spcAft>
              <a:buSzPts val="1710"/>
              <a:buChar char="❏"/>
            </a:pPr>
            <a:r>
              <a:rPr lang="en-IN" sz="1800">
                <a:latin typeface="Times New Roman"/>
                <a:ea typeface="Times New Roman"/>
                <a:cs typeface="Times New Roman"/>
                <a:sym typeface="Times New Roman"/>
              </a:rPr>
              <a:t>Although random forest can be used for both classification and regression tasks, it is not more suitable for Regression tasks.</a:t>
            </a:r>
            <a:endParaRPr sz="1800">
              <a:latin typeface="Times New Roman"/>
              <a:ea typeface="Times New Roman"/>
              <a:cs typeface="Times New Roman"/>
              <a:sym typeface="Times New Roman"/>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47"/>
          <p:cNvSpPr txBox="1"/>
          <p:nvPr>
            <p:ph type="title"/>
          </p:nvPr>
        </p:nvSpPr>
        <p:spPr>
          <a:xfrm>
            <a:off x="457200" y="704088"/>
            <a:ext cx="8229600" cy="780696"/>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rgbClr val="0000FF"/>
              </a:buClr>
              <a:buSzPts val="3200"/>
              <a:buFont typeface="Arial Black"/>
              <a:buNone/>
            </a:pPr>
            <a:r>
              <a:rPr i="1" lang="en-IN" sz="3200">
                <a:solidFill>
                  <a:srgbClr val="0000FF"/>
                </a:solidFill>
                <a:latin typeface="Arial Black"/>
                <a:ea typeface="Arial Black"/>
                <a:cs typeface="Arial Black"/>
                <a:sym typeface="Arial Black"/>
              </a:rPr>
              <a:t>Support Vector Machine</a:t>
            </a:r>
            <a:endParaRPr i="1" sz="3200">
              <a:solidFill>
                <a:srgbClr val="0000FF"/>
              </a:solidFill>
              <a:latin typeface="Arial Black"/>
              <a:ea typeface="Arial Black"/>
              <a:cs typeface="Arial Black"/>
              <a:sym typeface="Arial Black"/>
            </a:endParaRPr>
          </a:p>
        </p:txBody>
      </p:sp>
      <p:sp>
        <p:nvSpPr>
          <p:cNvPr id="431" name="Google Shape;431;p47"/>
          <p:cNvSpPr txBox="1"/>
          <p:nvPr>
            <p:ph idx="1" type="body"/>
          </p:nvPr>
        </p:nvSpPr>
        <p:spPr>
          <a:xfrm>
            <a:off x="395536" y="1556792"/>
            <a:ext cx="8291264" cy="4767808"/>
          </a:xfrm>
          <a:prstGeom prst="rect">
            <a:avLst/>
          </a:prstGeom>
          <a:noFill/>
          <a:ln>
            <a:noFill/>
          </a:ln>
        </p:spPr>
        <p:txBody>
          <a:bodyPr anchorCtr="0" anchor="t" bIns="45700" lIns="91425" spcFirstLastPara="1" rIns="91425" wrap="square" tIns="45700">
            <a:normAutofit/>
          </a:bodyPr>
          <a:lstStyle/>
          <a:p>
            <a:pPr indent="0" lvl="0" marL="0" rtl="0" algn="just">
              <a:lnSpc>
                <a:spcPct val="150000"/>
              </a:lnSpc>
              <a:spcBef>
                <a:spcPts val="0"/>
              </a:spcBef>
              <a:spcAft>
                <a:spcPts val="0"/>
              </a:spcAft>
              <a:buNone/>
            </a:pPr>
            <a:r>
              <a:rPr lang="en-IN" sz="2000">
                <a:latin typeface="Times New Roman"/>
                <a:ea typeface="Times New Roman"/>
                <a:cs typeface="Times New Roman"/>
                <a:sym typeface="Times New Roman"/>
              </a:rPr>
              <a:t>Generally, Support Vector Machines is considered to be a classification approach, it but can be employed in both types of classification and regression problems. It can easily handle multiple continuous and categorical variables. SVM constructs a hyperplane in multidimensional space to separate different classes. SVM generates optimal hyperplane in an iterative manner, which is used to minimize an error. The core idea of SVM is to find a maximum marginal hyperplane(MMH) that best divides the dataset into classes.</a:t>
            </a:r>
            <a:br>
              <a:rPr lang="en-IN" sz="2000">
                <a:latin typeface="Times New Roman"/>
                <a:ea typeface="Times New Roman"/>
                <a:cs typeface="Times New Roman"/>
                <a:sym typeface="Times New Roman"/>
              </a:rPr>
            </a:br>
            <a:endParaRPr sz="1800">
              <a:latin typeface="Times New Roman"/>
              <a:ea typeface="Times New Roman"/>
              <a:cs typeface="Times New Roman"/>
              <a:sym typeface="Times New Roman"/>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pic>
        <p:nvPicPr>
          <p:cNvPr id="437" name="Google Shape;437;p48"/>
          <p:cNvPicPr preferRelativeResize="0"/>
          <p:nvPr>
            <p:ph idx="1" type="body"/>
          </p:nvPr>
        </p:nvPicPr>
        <p:blipFill rotWithShape="1">
          <a:blip r:embed="rId3">
            <a:alphaModFix/>
          </a:blip>
          <a:srcRect b="0" l="0" r="0" t="0"/>
          <a:stretch/>
        </p:blipFill>
        <p:spPr>
          <a:xfrm>
            <a:off x="1206300" y="1325200"/>
            <a:ext cx="6887100" cy="511800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49"/>
          <p:cNvSpPr txBox="1"/>
          <p:nvPr>
            <p:ph idx="1" type="body"/>
          </p:nvPr>
        </p:nvSpPr>
        <p:spPr>
          <a:xfrm>
            <a:off x="282300" y="841576"/>
            <a:ext cx="8579400" cy="5732400"/>
          </a:xfrm>
          <a:prstGeom prst="rect">
            <a:avLst/>
          </a:prstGeom>
          <a:noFill/>
          <a:ln>
            <a:noFill/>
          </a:ln>
        </p:spPr>
        <p:txBody>
          <a:bodyPr anchorCtr="0" anchor="t" bIns="45700" lIns="91425" spcFirstLastPara="1" rIns="91425" wrap="square" tIns="45700">
            <a:noAutofit/>
          </a:bodyPr>
          <a:lstStyle/>
          <a:p>
            <a:pPr indent="0" lvl="0" marL="0" rtl="0" algn="just">
              <a:spcBef>
                <a:spcPts val="0"/>
              </a:spcBef>
              <a:spcAft>
                <a:spcPts val="0"/>
              </a:spcAft>
              <a:buSzPts val="1900"/>
              <a:buNone/>
            </a:pPr>
            <a:r>
              <a:rPr lang="en-IN" sz="1700">
                <a:latin typeface="Arial"/>
                <a:ea typeface="Arial"/>
                <a:cs typeface="Arial"/>
                <a:sym typeface="Arial"/>
              </a:rPr>
              <a:t>The followings are important concepts in SVM −</a:t>
            </a:r>
            <a:endParaRPr sz="1700">
              <a:latin typeface="Arial"/>
              <a:ea typeface="Arial"/>
              <a:cs typeface="Arial"/>
              <a:sym typeface="Arial"/>
            </a:endParaRPr>
          </a:p>
          <a:p>
            <a:pPr indent="0" lvl="0" marL="0" rtl="0" algn="just">
              <a:spcBef>
                <a:spcPts val="400"/>
              </a:spcBef>
              <a:spcAft>
                <a:spcPts val="0"/>
              </a:spcAft>
              <a:buSzPts val="1900"/>
              <a:buNone/>
            </a:pPr>
            <a:r>
              <a:t/>
            </a:r>
            <a:endParaRPr sz="1700">
              <a:latin typeface="Arial"/>
              <a:ea typeface="Arial"/>
              <a:cs typeface="Arial"/>
              <a:sym typeface="Arial"/>
            </a:endParaRPr>
          </a:p>
          <a:p>
            <a:pPr indent="0" lvl="0" marL="0" rtl="0" algn="l">
              <a:lnSpc>
                <a:spcPct val="150000"/>
              </a:lnSpc>
              <a:spcBef>
                <a:spcPts val="400"/>
              </a:spcBef>
              <a:spcAft>
                <a:spcPts val="0"/>
              </a:spcAft>
              <a:buSzPts val="1900"/>
              <a:buNone/>
            </a:pPr>
            <a:r>
              <a:rPr b="1" lang="en-IN" sz="1700">
                <a:latin typeface="Arial"/>
                <a:ea typeface="Arial"/>
                <a:cs typeface="Arial"/>
                <a:sym typeface="Arial"/>
              </a:rPr>
              <a:t>Support Vectors</a:t>
            </a:r>
            <a:endParaRPr sz="1700">
              <a:latin typeface="Arial"/>
              <a:ea typeface="Arial"/>
              <a:cs typeface="Arial"/>
              <a:sym typeface="Arial"/>
            </a:endParaRPr>
          </a:p>
          <a:p>
            <a:pPr indent="0" lvl="0" marL="0" rtl="0" algn="just">
              <a:lnSpc>
                <a:spcPct val="150000"/>
              </a:lnSpc>
              <a:spcBef>
                <a:spcPts val="400"/>
              </a:spcBef>
              <a:spcAft>
                <a:spcPts val="0"/>
              </a:spcAft>
              <a:buSzPts val="1900"/>
              <a:buNone/>
            </a:pPr>
            <a:r>
              <a:rPr lang="en-IN" sz="1700">
                <a:latin typeface="Arial"/>
                <a:ea typeface="Arial"/>
                <a:cs typeface="Arial"/>
                <a:sym typeface="Arial"/>
              </a:rPr>
              <a:t>	Support vectors are the data points, which are closest to the hyperplane. These points will define the separating line better by calculating margins. These points are more relevant to the construction of the classifier.</a:t>
            </a:r>
            <a:endParaRPr sz="1700">
              <a:latin typeface="Arial"/>
              <a:ea typeface="Arial"/>
              <a:cs typeface="Arial"/>
              <a:sym typeface="Arial"/>
            </a:endParaRPr>
          </a:p>
          <a:p>
            <a:pPr indent="0" lvl="0" marL="0" rtl="0" algn="l">
              <a:lnSpc>
                <a:spcPct val="150000"/>
              </a:lnSpc>
              <a:spcBef>
                <a:spcPts val="400"/>
              </a:spcBef>
              <a:spcAft>
                <a:spcPts val="0"/>
              </a:spcAft>
              <a:buSzPts val="1900"/>
              <a:buNone/>
            </a:pPr>
            <a:r>
              <a:rPr b="1" lang="en-IN" sz="1700">
                <a:latin typeface="Arial"/>
                <a:ea typeface="Arial"/>
                <a:cs typeface="Arial"/>
                <a:sym typeface="Arial"/>
              </a:rPr>
              <a:t>Hyperplane</a:t>
            </a:r>
            <a:endParaRPr sz="1700">
              <a:latin typeface="Arial"/>
              <a:ea typeface="Arial"/>
              <a:cs typeface="Arial"/>
              <a:sym typeface="Arial"/>
            </a:endParaRPr>
          </a:p>
          <a:p>
            <a:pPr indent="0" lvl="0" marL="0" rtl="0" algn="just">
              <a:lnSpc>
                <a:spcPct val="150000"/>
              </a:lnSpc>
              <a:spcBef>
                <a:spcPts val="400"/>
              </a:spcBef>
              <a:spcAft>
                <a:spcPts val="0"/>
              </a:spcAft>
              <a:buSzPts val="1900"/>
              <a:buNone/>
            </a:pPr>
            <a:r>
              <a:rPr lang="en-IN" sz="1700">
                <a:latin typeface="Arial"/>
                <a:ea typeface="Arial"/>
                <a:cs typeface="Arial"/>
                <a:sym typeface="Arial"/>
              </a:rPr>
              <a:t>	A hyperplane is a decision plane which separates between a set of objects having different class memberships.</a:t>
            </a:r>
            <a:endParaRPr sz="1700">
              <a:latin typeface="Arial"/>
              <a:ea typeface="Arial"/>
              <a:cs typeface="Arial"/>
              <a:sym typeface="Arial"/>
            </a:endParaRPr>
          </a:p>
          <a:p>
            <a:pPr indent="0" lvl="0" marL="0" rtl="0" algn="l">
              <a:lnSpc>
                <a:spcPct val="150000"/>
              </a:lnSpc>
              <a:spcBef>
                <a:spcPts val="400"/>
              </a:spcBef>
              <a:spcAft>
                <a:spcPts val="0"/>
              </a:spcAft>
              <a:buSzPts val="1900"/>
              <a:buNone/>
            </a:pPr>
            <a:r>
              <a:rPr b="1" lang="en-IN" sz="1700">
                <a:latin typeface="Arial"/>
                <a:ea typeface="Arial"/>
                <a:cs typeface="Arial"/>
                <a:sym typeface="Arial"/>
              </a:rPr>
              <a:t>Margin</a:t>
            </a:r>
            <a:endParaRPr sz="1700">
              <a:latin typeface="Arial"/>
              <a:ea typeface="Arial"/>
              <a:cs typeface="Arial"/>
              <a:sym typeface="Arial"/>
            </a:endParaRPr>
          </a:p>
          <a:p>
            <a:pPr indent="0" lvl="0" marL="0" rtl="0" algn="just">
              <a:lnSpc>
                <a:spcPct val="150000"/>
              </a:lnSpc>
              <a:spcBef>
                <a:spcPts val="400"/>
              </a:spcBef>
              <a:spcAft>
                <a:spcPts val="0"/>
              </a:spcAft>
              <a:buSzPts val="1900"/>
              <a:buNone/>
            </a:pPr>
            <a:r>
              <a:rPr lang="en-IN" sz="1700">
                <a:latin typeface="Arial"/>
                <a:ea typeface="Arial"/>
                <a:cs typeface="Arial"/>
                <a:sym typeface="Arial"/>
              </a:rPr>
              <a:t>A margin is a gap between the two lines on the closest class points. This is calculated as the perpendicular distance from the line to support vectors or closest points. If the margin is larger in between the classes, then it is considered a good margin, a smaller margin is a bad margin.</a:t>
            </a:r>
            <a:endParaRPr sz="1700">
              <a:latin typeface="Arial"/>
              <a:ea typeface="Arial"/>
              <a:cs typeface="Arial"/>
              <a:sym typeface="Arial"/>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50"/>
          <p:cNvSpPr txBox="1"/>
          <p:nvPr>
            <p:ph idx="1" type="body"/>
          </p:nvPr>
        </p:nvSpPr>
        <p:spPr>
          <a:xfrm>
            <a:off x="323525" y="962726"/>
            <a:ext cx="8640900" cy="5490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2470"/>
              <a:buNone/>
            </a:pPr>
            <a:r>
              <a:rPr b="1" lang="en-IN"/>
              <a:t>How does SVM work?</a:t>
            </a:r>
            <a:endParaRPr/>
          </a:p>
          <a:p>
            <a:pPr indent="-274320" lvl="0" marL="274320" rtl="0" algn="just">
              <a:lnSpc>
                <a:spcPct val="150000"/>
              </a:lnSpc>
              <a:spcBef>
                <a:spcPts val="380"/>
              </a:spcBef>
              <a:spcAft>
                <a:spcPts val="0"/>
              </a:spcAft>
              <a:buSzPts val="1805"/>
              <a:buChar char="⚫"/>
            </a:pPr>
            <a:r>
              <a:rPr lang="en-IN" sz="1900">
                <a:latin typeface="Times New Roman"/>
                <a:ea typeface="Times New Roman"/>
                <a:cs typeface="Times New Roman"/>
                <a:sym typeface="Times New Roman"/>
              </a:rPr>
              <a:t>The main objective is to segregate the given dataset in the best possible way. The distance between the either nearest points is known as the margin. The objective is to select a hyperplane with the maximum possible margin between support vectors in the given dataset. SVM searches for the maximum marginal hyperplane in the following steps:</a:t>
            </a:r>
            <a:endParaRPr/>
          </a:p>
          <a:p>
            <a:pPr indent="-274320" lvl="0" marL="274320" rtl="0" algn="just">
              <a:lnSpc>
                <a:spcPct val="150000"/>
              </a:lnSpc>
              <a:spcBef>
                <a:spcPts val="380"/>
              </a:spcBef>
              <a:spcAft>
                <a:spcPts val="0"/>
              </a:spcAft>
              <a:buSzPts val="1805"/>
              <a:buChar char="⚫"/>
            </a:pPr>
            <a:r>
              <a:rPr lang="en-IN" sz="1900">
                <a:latin typeface="Times New Roman"/>
                <a:ea typeface="Times New Roman"/>
                <a:cs typeface="Times New Roman"/>
                <a:sym typeface="Times New Roman"/>
              </a:rPr>
              <a:t>Generate hyperplanes which segregates the classes in the best way. Left-hand side figure showing three hyperplanes black, blue and orange. Here, the blue and orange have higher classification error, but the black is separating the two classes correctly.</a:t>
            </a:r>
            <a:endParaRPr/>
          </a:p>
          <a:p>
            <a:pPr indent="-274320" lvl="0" marL="274320" rtl="0" algn="just">
              <a:lnSpc>
                <a:spcPct val="150000"/>
              </a:lnSpc>
              <a:spcBef>
                <a:spcPts val="380"/>
              </a:spcBef>
              <a:spcAft>
                <a:spcPts val="0"/>
              </a:spcAft>
              <a:buSzPts val="1805"/>
              <a:buChar char="⚫"/>
            </a:pPr>
            <a:r>
              <a:rPr lang="en-IN" sz="1900">
                <a:latin typeface="Times New Roman"/>
                <a:ea typeface="Times New Roman"/>
                <a:cs typeface="Times New Roman"/>
                <a:sym typeface="Times New Roman"/>
              </a:rPr>
              <a:t>Select the right hyperplane with the maximum segregation from the either nearest data points as shown in the right-hand side figure</a:t>
            </a:r>
            <a:endParaRPr sz="19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7"/>
          <p:cNvSpPr txBox="1"/>
          <p:nvPr>
            <p:ph idx="1" type="body"/>
          </p:nvPr>
        </p:nvSpPr>
        <p:spPr>
          <a:xfrm>
            <a:off x="251520" y="476672"/>
            <a:ext cx="8435280" cy="5847928"/>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2470"/>
              <a:buNone/>
            </a:pPr>
            <a:r>
              <a:t/>
            </a:r>
            <a:endParaRPr/>
          </a:p>
          <a:p>
            <a:pPr indent="0" lvl="0" marL="0" rtl="0" algn="l">
              <a:spcBef>
                <a:spcPts val="560"/>
              </a:spcBef>
              <a:spcAft>
                <a:spcPts val="0"/>
              </a:spcAft>
              <a:buSzPts val="2660"/>
              <a:buNone/>
            </a:pPr>
            <a:r>
              <a:rPr b="1" lang="en-IN" sz="2500" u="sng">
                <a:latin typeface="Times New Roman"/>
                <a:ea typeface="Times New Roman"/>
                <a:cs typeface="Times New Roman"/>
                <a:sym typeface="Times New Roman"/>
              </a:rPr>
              <a:t>Regression</a:t>
            </a:r>
            <a:endParaRPr sz="2300" u="sng"/>
          </a:p>
          <a:p>
            <a:pPr indent="0" lvl="0" marL="0" rtl="0" algn="just">
              <a:lnSpc>
                <a:spcPct val="150000"/>
              </a:lnSpc>
              <a:spcBef>
                <a:spcPts val="520"/>
              </a:spcBef>
              <a:spcAft>
                <a:spcPts val="0"/>
              </a:spcAft>
              <a:buSzPts val="2470"/>
              <a:buNone/>
            </a:pPr>
            <a:r>
              <a:rPr lang="en-IN"/>
              <a:t>	</a:t>
            </a:r>
            <a:r>
              <a:rPr lang="en-IN" sz="2000">
                <a:latin typeface="Times New Roman"/>
                <a:ea typeface="Times New Roman"/>
                <a:cs typeface="Times New Roman"/>
                <a:sym typeface="Times New Roman"/>
              </a:rPr>
              <a:t>A regression problem is when the output variable is a real or continuous value, such as “salary” or “weight”. Many different models can be used, the simple linear regression and multi linear regression. Example: </a:t>
            </a:r>
            <a:endParaRPr sz="2000">
              <a:latin typeface="Times New Roman"/>
              <a:ea typeface="Times New Roman"/>
              <a:cs typeface="Times New Roman"/>
              <a:sym typeface="Times New Roman"/>
            </a:endParaRPr>
          </a:p>
        </p:txBody>
      </p:sp>
      <p:graphicFrame>
        <p:nvGraphicFramePr>
          <p:cNvPr id="144" name="Google Shape;144;p7"/>
          <p:cNvGraphicFramePr/>
          <p:nvPr/>
        </p:nvGraphicFramePr>
        <p:xfrm>
          <a:off x="1619672" y="3501008"/>
          <a:ext cx="3000000" cy="3000000"/>
        </p:xfrm>
        <a:graphic>
          <a:graphicData uri="http://schemas.openxmlformats.org/drawingml/2006/table">
            <a:tbl>
              <a:tblPr bandRow="1" firstRow="1">
                <a:noFill/>
                <a:tableStyleId>{3092457B-BAAC-4B4F-8ADB-0F82CDF9F6C0}</a:tableStyleId>
              </a:tblPr>
              <a:tblGrid>
                <a:gridCol w="1524000"/>
                <a:gridCol w="1524000"/>
                <a:gridCol w="1524000"/>
                <a:gridCol w="1524000"/>
              </a:tblGrid>
              <a:tr h="468250">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ID</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Height</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Age</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Weight</a:t>
                      </a:r>
                      <a:endParaRPr sz="2000">
                        <a:latin typeface="Times New Roman"/>
                        <a:ea typeface="Times New Roman"/>
                        <a:cs typeface="Times New Roman"/>
                        <a:sym typeface="Times New Roman"/>
                      </a:endParaRPr>
                    </a:p>
                  </a:txBody>
                  <a:tcPr marT="45725" marB="45725" marR="91450" marL="91450"/>
                </a:tc>
              </a:tr>
              <a:tr h="370850">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1</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5</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45</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77</a:t>
                      </a:r>
                      <a:endParaRPr sz="2000">
                        <a:latin typeface="Times New Roman"/>
                        <a:ea typeface="Times New Roman"/>
                        <a:cs typeface="Times New Roman"/>
                        <a:sym typeface="Times New Roman"/>
                      </a:endParaRPr>
                    </a:p>
                  </a:txBody>
                  <a:tcPr marT="45725" marB="45725" marR="91450" marL="91450"/>
                </a:tc>
              </a:tr>
              <a:tr h="370850">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2</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5.11</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26</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47</a:t>
                      </a:r>
                      <a:endParaRPr sz="2000">
                        <a:latin typeface="Times New Roman"/>
                        <a:ea typeface="Times New Roman"/>
                        <a:cs typeface="Times New Roman"/>
                        <a:sym typeface="Times New Roman"/>
                      </a:endParaRPr>
                    </a:p>
                  </a:txBody>
                  <a:tcPr marT="45725" marB="45725" marR="91450" marL="91450"/>
                </a:tc>
              </a:tr>
              <a:tr h="370850">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3</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5.6</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30</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55</a:t>
                      </a:r>
                      <a:endParaRPr sz="2000">
                        <a:latin typeface="Times New Roman"/>
                        <a:ea typeface="Times New Roman"/>
                        <a:cs typeface="Times New Roman"/>
                        <a:sym typeface="Times New Roman"/>
                      </a:endParaRPr>
                    </a:p>
                  </a:txBody>
                  <a:tcPr marT="45725" marB="45725" marR="91450" marL="91450"/>
                </a:tc>
              </a:tr>
              <a:tr h="370850">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4</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5.9</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34</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59</a:t>
                      </a:r>
                      <a:endParaRPr sz="2000">
                        <a:latin typeface="Times New Roman"/>
                        <a:ea typeface="Times New Roman"/>
                        <a:cs typeface="Times New Roman"/>
                        <a:sym typeface="Times New Roman"/>
                      </a:endParaRPr>
                    </a:p>
                  </a:txBody>
                  <a:tcPr marT="45725" marB="45725" marR="91450" marL="91450"/>
                </a:tc>
              </a:tr>
              <a:tr h="370850">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5</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4.6</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40</a:t>
                      </a:r>
                      <a:endParaRPr sz="2000">
                        <a:latin typeface="Times New Roman"/>
                        <a:ea typeface="Times New Roman"/>
                        <a:cs typeface="Times New Roman"/>
                        <a:sym typeface="Times New Roman"/>
                      </a:endParaRPr>
                    </a:p>
                  </a:txBody>
                  <a:tcPr marT="45725" marB="45725" marR="91450" marL="91450"/>
                </a:tc>
                <a:tc>
                  <a:txBody>
                    <a:bodyPr/>
                    <a:lstStyle/>
                    <a:p>
                      <a:pPr indent="0" lvl="0" marL="0" marR="0" rtl="0" algn="l">
                        <a:spcBef>
                          <a:spcPts val="0"/>
                        </a:spcBef>
                        <a:spcAft>
                          <a:spcPts val="0"/>
                        </a:spcAft>
                        <a:buNone/>
                      </a:pPr>
                      <a:r>
                        <a:rPr lang="en-IN" sz="2000">
                          <a:latin typeface="Times New Roman"/>
                          <a:ea typeface="Times New Roman"/>
                          <a:cs typeface="Times New Roman"/>
                          <a:sym typeface="Times New Roman"/>
                        </a:rPr>
                        <a:t>73</a:t>
                      </a:r>
                      <a:endParaRPr sz="2000">
                        <a:latin typeface="Times New Roman"/>
                        <a:ea typeface="Times New Roman"/>
                        <a:cs typeface="Times New Roman"/>
                        <a:sym typeface="Times New Roman"/>
                      </a:endParaRPr>
                    </a:p>
                  </a:txBody>
                  <a:tcPr marT="45725" marB="45725" marR="91450" marL="91450"/>
                </a:tc>
              </a:tr>
            </a:tbl>
          </a:graphicData>
        </a:graphic>
      </p:graphicFrame>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pic>
        <p:nvPicPr>
          <p:cNvPr id="452" name="Google Shape;452;p51"/>
          <p:cNvPicPr preferRelativeResize="0"/>
          <p:nvPr>
            <p:ph idx="1" type="body"/>
          </p:nvPr>
        </p:nvPicPr>
        <p:blipFill rotWithShape="1">
          <a:blip r:embed="rId3">
            <a:alphaModFix/>
          </a:blip>
          <a:srcRect b="0" l="0" r="0" t="0"/>
          <a:stretch/>
        </p:blipFill>
        <p:spPr>
          <a:xfrm>
            <a:off x="553850" y="1035225"/>
            <a:ext cx="7829400" cy="49875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52"/>
          <p:cNvSpPr txBox="1"/>
          <p:nvPr>
            <p:ph idx="1" type="body"/>
          </p:nvPr>
        </p:nvSpPr>
        <p:spPr>
          <a:xfrm>
            <a:off x="323525" y="812095"/>
            <a:ext cx="8363400" cy="3151800"/>
          </a:xfrm>
          <a:prstGeom prst="rect">
            <a:avLst/>
          </a:prstGeom>
          <a:noFill/>
          <a:ln>
            <a:noFill/>
          </a:ln>
        </p:spPr>
        <p:txBody>
          <a:bodyPr anchorCtr="0" anchor="t" bIns="45700" lIns="91425" spcFirstLastPara="1" rIns="91425" wrap="square" tIns="45700">
            <a:normAutofit lnSpcReduction="10000"/>
          </a:bodyPr>
          <a:lstStyle/>
          <a:p>
            <a:pPr indent="0" lvl="0" marL="0" rtl="0" algn="l">
              <a:spcBef>
                <a:spcPts val="0"/>
              </a:spcBef>
              <a:spcAft>
                <a:spcPts val="0"/>
              </a:spcAft>
              <a:buSzPts val="2470"/>
              <a:buNone/>
            </a:pPr>
            <a:r>
              <a:rPr b="1" lang="en-IN"/>
              <a:t>Dealing with non-linear and inseparable planes</a:t>
            </a:r>
            <a:endParaRPr/>
          </a:p>
          <a:p>
            <a:pPr indent="-274320" lvl="0" marL="274320" rtl="0" algn="just">
              <a:lnSpc>
                <a:spcPct val="150000"/>
              </a:lnSpc>
              <a:spcBef>
                <a:spcPts val="360"/>
              </a:spcBef>
              <a:spcAft>
                <a:spcPts val="0"/>
              </a:spcAft>
              <a:buSzPts val="1710"/>
              <a:buChar char="⚫"/>
            </a:pPr>
            <a:r>
              <a:rPr lang="en-IN" sz="1800">
                <a:latin typeface="Times New Roman"/>
                <a:ea typeface="Times New Roman"/>
                <a:cs typeface="Times New Roman"/>
                <a:sym typeface="Times New Roman"/>
              </a:rPr>
              <a:t>Some problems can’t be solved using linear hyperplane, as shown in the figure below (left-hand side).</a:t>
            </a:r>
            <a:endParaRPr/>
          </a:p>
          <a:p>
            <a:pPr indent="-274320" lvl="0" marL="274320" rtl="0" algn="just">
              <a:lnSpc>
                <a:spcPct val="150000"/>
              </a:lnSpc>
              <a:spcBef>
                <a:spcPts val="360"/>
              </a:spcBef>
              <a:spcAft>
                <a:spcPts val="0"/>
              </a:spcAft>
              <a:buSzPts val="1710"/>
              <a:buChar char="⚫"/>
            </a:pPr>
            <a:r>
              <a:rPr lang="en-IN" sz="1800">
                <a:latin typeface="Times New Roman"/>
                <a:ea typeface="Times New Roman"/>
                <a:cs typeface="Times New Roman"/>
                <a:sym typeface="Times New Roman"/>
              </a:rPr>
              <a:t>In such situation, SVM uses a kernel trick to transform the input space to a higher dimensional space as shown on the right. The data points are plotted on the x-axis and z-axis (Z is the squared sum of both x and y: z=x^2=y^2). Now you can easily segregate these points using linear separation.</a:t>
            </a:r>
            <a:br>
              <a:rPr lang="en-IN"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p:txBody>
      </p:sp>
      <p:pic>
        <p:nvPicPr>
          <p:cNvPr id="458" name="Google Shape;458;p52"/>
          <p:cNvPicPr preferRelativeResize="0"/>
          <p:nvPr/>
        </p:nvPicPr>
        <p:blipFill rotWithShape="1">
          <a:blip r:embed="rId3">
            <a:alphaModFix/>
          </a:blip>
          <a:srcRect b="0" l="0" r="0" t="0"/>
          <a:stretch/>
        </p:blipFill>
        <p:spPr>
          <a:xfrm>
            <a:off x="1657260" y="4275938"/>
            <a:ext cx="5695950" cy="23241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3"/>
          <p:cNvSpPr txBox="1"/>
          <p:nvPr>
            <p:ph type="title"/>
          </p:nvPr>
        </p:nvSpPr>
        <p:spPr>
          <a:xfrm>
            <a:off x="855800" y="803225"/>
            <a:ext cx="7715100" cy="50760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chemeClr val="dk2"/>
              </a:buClr>
              <a:buSzPts val="3600"/>
              <a:buFont typeface="Arial Black"/>
              <a:buNone/>
            </a:pPr>
            <a:r>
              <a:rPr lang="en-IN" sz="2488">
                <a:solidFill>
                  <a:schemeClr val="dk1"/>
                </a:solidFill>
                <a:latin typeface="Arial Black"/>
                <a:ea typeface="Arial Black"/>
                <a:cs typeface="Arial Black"/>
                <a:sym typeface="Arial Black"/>
              </a:rPr>
              <a:t>SVM Kernels</a:t>
            </a:r>
            <a:endParaRPr/>
          </a:p>
        </p:txBody>
      </p:sp>
      <p:sp>
        <p:nvSpPr>
          <p:cNvPr id="464" name="Google Shape;464;p53"/>
          <p:cNvSpPr txBox="1"/>
          <p:nvPr>
            <p:ph idx="1" type="body"/>
          </p:nvPr>
        </p:nvSpPr>
        <p:spPr>
          <a:xfrm>
            <a:off x="107500" y="1760175"/>
            <a:ext cx="8579400" cy="4175700"/>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805"/>
              <a:buNone/>
            </a:pPr>
            <a:r>
              <a:rPr lang="en-IN" sz="2700">
                <a:latin typeface="Times New Roman"/>
                <a:ea typeface="Times New Roman"/>
                <a:cs typeface="Times New Roman"/>
                <a:sym typeface="Times New Roman"/>
              </a:rPr>
              <a:t>In practice, SVM algorithm is implemented with kernel that transforms an input data space into the required form. SVM uses a technique called the kernel trick in which kernel takes a low dimensional input space and transforms it into a higher dimensional space. In simple words, kernel converts non-separable problems into separable problems by adding more dimensions to it. It makes SVM more powerful, flexible and accurate. The following are some of the types of kernels used by SVM −</a:t>
            </a:r>
            <a:endParaRPr sz="2800"/>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graphicFrame>
        <p:nvGraphicFramePr>
          <p:cNvPr id="470" name="Google Shape;470;g35d38d6539e_0_1"/>
          <p:cNvGraphicFramePr/>
          <p:nvPr/>
        </p:nvGraphicFramePr>
        <p:xfrm>
          <a:off x="285500" y="1258575"/>
          <a:ext cx="3000000" cy="3000000"/>
        </p:xfrm>
        <a:graphic>
          <a:graphicData uri="http://schemas.openxmlformats.org/drawingml/2006/table">
            <a:tbl>
              <a:tblPr>
                <a:noFill/>
                <a:tableStyleId>{37E13539-FAEA-4D49-BD2A-BE8E9E14B837}</a:tableStyleId>
              </a:tblPr>
              <a:tblGrid>
                <a:gridCol w="2172250"/>
                <a:gridCol w="2172250"/>
                <a:gridCol w="2172250"/>
                <a:gridCol w="2172250"/>
              </a:tblGrid>
              <a:tr h="676875">
                <a:tc>
                  <a:txBody>
                    <a:bodyPr/>
                    <a:lstStyle/>
                    <a:p>
                      <a:pPr indent="0" lvl="0" marL="0" rtl="0" algn="ctr">
                        <a:lnSpc>
                          <a:spcPct val="115000"/>
                        </a:lnSpc>
                        <a:spcBef>
                          <a:spcPts val="0"/>
                        </a:spcBef>
                        <a:spcAft>
                          <a:spcPts val="0"/>
                        </a:spcAft>
                        <a:buNone/>
                      </a:pPr>
                      <a:r>
                        <a:rPr b="1" lang="en-IN" sz="1100"/>
                        <a:t>Kernel</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100"/>
                        <a:t>Formula</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100"/>
                        <a:t>When to Use</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100"/>
                        <a:t>Notes</a:t>
                      </a:r>
                      <a:endParaRPr b="1" sz="1100"/>
                    </a:p>
                  </a:txBody>
                  <a:tcPr marT="91425" marB="91425" marR="91425" marL="91425"/>
                </a:tc>
              </a:tr>
              <a:tr h="1082900">
                <a:tc>
                  <a:txBody>
                    <a:bodyPr/>
                    <a:lstStyle/>
                    <a:p>
                      <a:pPr indent="0" lvl="0" marL="0" rtl="0" algn="l">
                        <a:spcBef>
                          <a:spcPts val="0"/>
                        </a:spcBef>
                        <a:spcAft>
                          <a:spcPts val="0"/>
                        </a:spcAft>
                        <a:buNone/>
                      </a:pPr>
                      <a:r>
                        <a:rPr lang="en-IN"/>
                        <a:t>Linear</a:t>
                      </a:r>
                      <a:endParaRPr/>
                    </a:p>
                  </a:txBody>
                  <a:tcPr marT="91425" marB="91425" marR="91425" marL="91425"/>
                </a:tc>
                <a:tc>
                  <a:txBody>
                    <a:bodyPr/>
                    <a:lstStyle/>
                    <a:p>
                      <a:pPr indent="0" lvl="0" marL="0" rtl="0" algn="l">
                        <a:spcBef>
                          <a:spcPts val="0"/>
                        </a:spcBef>
                        <a:spcAft>
                          <a:spcPts val="0"/>
                        </a:spcAft>
                        <a:buNone/>
                      </a:pPr>
                      <a:r>
                        <a:rPr lang="en-IN"/>
                        <a:t>xTyx^T y</a:t>
                      </a:r>
                      <a:endParaRPr/>
                    </a:p>
                  </a:txBody>
                  <a:tcPr marT="91425" marB="91425" marR="91425" marL="91425"/>
                </a:tc>
                <a:tc>
                  <a:txBody>
                    <a:bodyPr/>
                    <a:lstStyle/>
                    <a:p>
                      <a:pPr indent="0" lvl="0" marL="0" rtl="0" algn="l">
                        <a:spcBef>
                          <a:spcPts val="0"/>
                        </a:spcBef>
                        <a:spcAft>
                          <a:spcPts val="0"/>
                        </a:spcAft>
                        <a:buNone/>
                      </a:pPr>
                      <a:r>
                        <a:rPr lang="en-IN"/>
                        <a:t>Linearly separable data</a:t>
                      </a:r>
                      <a:endParaRPr/>
                    </a:p>
                  </a:txBody>
                  <a:tcPr marT="91425" marB="91425" marR="91425" marL="91425"/>
                </a:tc>
                <a:tc>
                  <a:txBody>
                    <a:bodyPr/>
                    <a:lstStyle/>
                    <a:p>
                      <a:pPr indent="0" lvl="0" marL="0" rtl="0" algn="l">
                        <a:spcBef>
                          <a:spcPts val="0"/>
                        </a:spcBef>
                        <a:spcAft>
                          <a:spcPts val="0"/>
                        </a:spcAft>
                        <a:buNone/>
                      </a:pPr>
                      <a:r>
                        <a:rPr lang="en-IN"/>
                        <a:t>Fast, simple</a:t>
                      </a:r>
                      <a:endParaRPr/>
                    </a:p>
                  </a:txBody>
                  <a:tcPr marT="91425" marB="91425" marR="91425" marL="91425"/>
                </a:tc>
              </a:tr>
              <a:tr h="1082900">
                <a:tc>
                  <a:txBody>
                    <a:bodyPr/>
                    <a:lstStyle/>
                    <a:p>
                      <a:pPr indent="0" lvl="0" marL="0" rtl="0" algn="l">
                        <a:spcBef>
                          <a:spcPts val="0"/>
                        </a:spcBef>
                        <a:spcAft>
                          <a:spcPts val="0"/>
                        </a:spcAft>
                        <a:buNone/>
                      </a:pPr>
                      <a:r>
                        <a:rPr lang="en-IN"/>
                        <a:t>Polynomial</a:t>
                      </a:r>
                      <a:endParaRPr/>
                    </a:p>
                  </a:txBody>
                  <a:tcPr marT="91425" marB="91425" marR="91425" marL="91425"/>
                </a:tc>
                <a:tc>
                  <a:txBody>
                    <a:bodyPr/>
                    <a:lstStyle/>
                    <a:p>
                      <a:pPr indent="0" lvl="0" marL="0" rtl="0" algn="l">
                        <a:spcBef>
                          <a:spcPts val="0"/>
                        </a:spcBef>
                        <a:spcAft>
                          <a:spcPts val="0"/>
                        </a:spcAft>
                        <a:buNone/>
                      </a:pPr>
                      <a:r>
                        <a:rPr lang="en-IN"/>
                        <a:t>(xTy+c)d(x^T y + c)^d</a:t>
                      </a:r>
                      <a:endParaRPr/>
                    </a:p>
                  </a:txBody>
                  <a:tcPr marT="91425" marB="91425" marR="91425" marL="91425"/>
                </a:tc>
                <a:tc>
                  <a:txBody>
                    <a:bodyPr/>
                    <a:lstStyle/>
                    <a:p>
                      <a:pPr indent="0" lvl="0" marL="0" rtl="0" algn="l">
                        <a:spcBef>
                          <a:spcPts val="0"/>
                        </a:spcBef>
                        <a:spcAft>
                          <a:spcPts val="0"/>
                        </a:spcAft>
                        <a:buNone/>
                      </a:pPr>
                      <a:r>
                        <a:rPr lang="en-IN"/>
                        <a:t>Data with polynomial patterns</a:t>
                      </a:r>
                      <a:endParaRPr/>
                    </a:p>
                  </a:txBody>
                  <a:tcPr marT="91425" marB="91425" marR="91425" marL="91425"/>
                </a:tc>
                <a:tc>
                  <a:txBody>
                    <a:bodyPr/>
                    <a:lstStyle/>
                    <a:p>
                      <a:pPr indent="0" lvl="0" marL="0" rtl="0" algn="l">
                        <a:spcBef>
                          <a:spcPts val="0"/>
                        </a:spcBef>
                        <a:spcAft>
                          <a:spcPts val="0"/>
                        </a:spcAft>
                        <a:buNone/>
                      </a:pPr>
                      <a:r>
                        <a:rPr lang="en-IN"/>
                        <a:t>Captures interactions</a:t>
                      </a:r>
                      <a:endParaRPr/>
                    </a:p>
                  </a:txBody>
                  <a:tcPr marT="91425" marB="91425" marR="91425" marL="91425"/>
                </a:tc>
              </a:tr>
              <a:tr h="1082900">
                <a:tc>
                  <a:txBody>
                    <a:bodyPr/>
                    <a:lstStyle/>
                    <a:p>
                      <a:pPr indent="0" lvl="0" marL="0" rtl="0" algn="l">
                        <a:spcBef>
                          <a:spcPts val="0"/>
                        </a:spcBef>
                        <a:spcAft>
                          <a:spcPts val="0"/>
                        </a:spcAft>
                        <a:buNone/>
                      </a:pPr>
                      <a:r>
                        <a:rPr lang="en-IN"/>
                        <a:t>RBF / Gaussian</a:t>
                      </a:r>
                      <a:endParaRPr/>
                    </a:p>
                  </a:txBody>
                  <a:tcPr marT="91425" marB="91425" marR="91425" marL="91425"/>
                </a:tc>
                <a:tc>
                  <a:txBody>
                    <a:bodyPr/>
                    <a:lstStyle/>
                    <a:p>
                      <a:pPr indent="0" lvl="0" marL="0" rtl="0" algn="l">
                        <a:spcBef>
                          <a:spcPts val="0"/>
                        </a:spcBef>
                        <a:spcAft>
                          <a:spcPts val="0"/>
                        </a:spcAft>
                        <a:buNone/>
                      </a:pPr>
                      <a:r>
                        <a:rPr lang="en-IN"/>
                        <a:t>exp⁡(−γ∥x−y∥2)\exp(-\gamma \|x - y\|^2)</a:t>
                      </a:r>
                      <a:endParaRPr/>
                    </a:p>
                  </a:txBody>
                  <a:tcPr marT="91425" marB="91425" marR="91425" marL="91425"/>
                </a:tc>
                <a:tc>
                  <a:txBody>
                    <a:bodyPr/>
                    <a:lstStyle/>
                    <a:p>
                      <a:pPr indent="0" lvl="0" marL="0" rtl="0" algn="l">
                        <a:spcBef>
                          <a:spcPts val="0"/>
                        </a:spcBef>
                        <a:spcAft>
                          <a:spcPts val="0"/>
                        </a:spcAft>
                        <a:buNone/>
                      </a:pPr>
                      <a:r>
                        <a:rPr lang="en-IN"/>
                        <a:t>Complex, nonlinear data</a:t>
                      </a:r>
                      <a:endParaRPr/>
                    </a:p>
                  </a:txBody>
                  <a:tcPr marT="91425" marB="91425" marR="91425" marL="91425"/>
                </a:tc>
                <a:tc>
                  <a:txBody>
                    <a:bodyPr/>
                    <a:lstStyle/>
                    <a:p>
                      <a:pPr indent="0" lvl="0" marL="0" rtl="0" algn="l">
                        <a:spcBef>
                          <a:spcPts val="0"/>
                        </a:spcBef>
                        <a:spcAft>
                          <a:spcPts val="0"/>
                        </a:spcAft>
                        <a:buNone/>
                      </a:pPr>
                      <a:r>
                        <a:rPr lang="en-IN"/>
                        <a:t>Most popular, powerful</a:t>
                      </a:r>
                      <a:endParaRPr/>
                    </a:p>
                  </a:txBody>
                  <a:tcPr marT="91425" marB="91425" marR="91425" marL="91425"/>
                </a:tc>
              </a:tr>
              <a:tr h="1082900">
                <a:tc>
                  <a:txBody>
                    <a:bodyPr/>
                    <a:lstStyle/>
                    <a:p>
                      <a:pPr indent="0" lvl="0" marL="0" rtl="0" algn="l">
                        <a:spcBef>
                          <a:spcPts val="0"/>
                        </a:spcBef>
                        <a:spcAft>
                          <a:spcPts val="0"/>
                        </a:spcAft>
                        <a:buNone/>
                      </a:pPr>
                      <a:r>
                        <a:rPr lang="en-IN"/>
                        <a:t>Sigmoid</a:t>
                      </a:r>
                      <a:endParaRPr/>
                    </a:p>
                  </a:txBody>
                  <a:tcPr marT="91425" marB="91425" marR="91425" marL="91425"/>
                </a:tc>
                <a:tc>
                  <a:txBody>
                    <a:bodyPr/>
                    <a:lstStyle/>
                    <a:p>
                      <a:pPr indent="0" lvl="0" marL="0" rtl="0" algn="l">
                        <a:spcBef>
                          <a:spcPts val="0"/>
                        </a:spcBef>
                        <a:spcAft>
                          <a:spcPts val="0"/>
                        </a:spcAft>
                        <a:buNone/>
                      </a:pPr>
                      <a:r>
                        <a:rPr lang="en-IN"/>
                        <a:t>tanh⁡(αxTy+c)\tanh(\alpha x^T y + c)</a:t>
                      </a:r>
                      <a:endParaRPr/>
                    </a:p>
                  </a:txBody>
                  <a:tcPr marT="91425" marB="91425" marR="91425" marL="91425"/>
                </a:tc>
                <a:tc>
                  <a:txBody>
                    <a:bodyPr/>
                    <a:lstStyle/>
                    <a:p>
                      <a:pPr indent="0" lvl="0" marL="0" rtl="0" algn="l">
                        <a:spcBef>
                          <a:spcPts val="0"/>
                        </a:spcBef>
                        <a:spcAft>
                          <a:spcPts val="0"/>
                        </a:spcAft>
                        <a:buNone/>
                      </a:pPr>
                      <a:r>
                        <a:rPr lang="en-IN"/>
                        <a:t>Neural network-like tasks (rare)</a:t>
                      </a:r>
                      <a:endParaRPr/>
                    </a:p>
                  </a:txBody>
                  <a:tcPr marT="91425" marB="91425" marR="91425" marL="91425"/>
                </a:tc>
                <a:tc>
                  <a:txBody>
                    <a:bodyPr/>
                    <a:lstStyle/>
                    <a:p>
                      <a:pPr indent="0" lvl="0" marL="0" rtl="0" algn="l">
                        <a:spcBef>
                          <a:spcPts val="0"/>
                        </a:spcBef>
                        <a:spcAft>
                          <a:spcPts val="0"/>
                        </a:spcAft>
                        <a:buNone/>
                      </a:pPr>
                      <a:r>
                        <a:rPr lang="en-IN"/>
                        <a:t>Less common</a:t>
                      </a:r>
                      <a:endParaRPr/>
                    </a:p>
                  </a:txBody>
                  <a:tcPr marT="91425" marB="91425" marR="91425" marL="91425"/>
                </a:tc>
              </a:tr>
            </a:tbl>
          </a:graphicData>
        </a:graphic>
      </p:graphicFrame>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5" name="Shape 475"/>
        <p:cNvGrpSpPr/>
        <p:nvPr/>
      </p:nvGrpSpPr>
      <p:grpSpPr>
        <a:xfrm>
          <a:off x="0" y="0"/>
          <a:ext cx="0" cy="0"/>
          <a:chOff x="0" y="0"/>
          <a:chExt cx="0" cy="0"/>
        </a:xfrm>
      </p:grpSpPr>
      <p:pic>
        <p:nvPicPr>
          <p:cNvPr id="476" name="Google Shape;476;g35d38d6539e_0_7" title="ChatGPT Image May 25, 2025, 08_29_16 PM.png"/>
          <p:cNvPicPr preferRelativeResize="0"/>
          <p:nvPr/>
        </p:nvPicPr>
        <p:blipFill>
          <a:blip r:embed="rId3">
            <a:alphaModFix/>
          </a:blip>
          <a:stretch>
            <a:fillRect/>
          </a:stretch>
        </p:blipFill>
        <p:spPr>
          <a:xfrm>
            <a:off x="152400" y="965200"/>
            <a:ext cx="8839200" cy="5892800"/>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g35d46d7fbb3_0_0"/>
          <p:cNvSpPr txBox="1"/>
          <p:nvPr>
            <p:ph type="title"/>
          </p:nvPr>
        </p:nvSpPr>
        <p:spPr>
          <a:xfrm>
            <a:off x="457200" y="745249"/>
            <a:ext cx="8229600" cy="565500"/>
          </a:xfrm>
          <a:prstGeom prst="rect">
            <a:avLst/>
          </a:prstGeom>
        </p:spPr>
        <p:txBody>
          <a:bodyPr anchorCtr="0" anchor="b" bIns="0" lIns="0" spcFirstLastPara="1" rIns="0" wrap="square" tIns="45700">
            <a:normAutofit/>
          </a:bodyPr>
          <a:lstStyle/>
          <a:p>
            <a:pPr indent="0" lvl="0" marL="0" marR="0" rtl="0" algn="ctr">
              <a:lnSpc>
                <a:spcPct val="100000"/>
              </a:lnSpc>
              <a:spcBef>
                <a:spcPts val="0"/>
              </a:spcBef>
              <a:spcAft>
                <a:spcPts val="0"/>
              </a:spcAft>
              <a:buClr>
                <a:srgbClr val="0000FF"/>
              </a:buClr>
              <a:buSzPts val="3200"/>
              <a:buFont typeface="Arial Black"/>
              <a:buNone/>
            </a:pPr>
            <a:r>
              <a:rPr i="1" lang="en-IN" sz="3200">
                <a:solidFill>
                  <a:srgbClr val="0000FF"/>
                </a:solidFill>
                <a:latin typeface="Arial Black"/>
                <a:ea typeface="Arial Black"/>
                <a:cs typeface="Arial Black"/>
                <a:sym typeface="Arial Black"/>
              </a:rPr>
              <a:t>Logistic</a:t>
            </a:r>
            <a:r>
              <a:rPr lang="en-IN" sz="2488">
                <a:solidFill>
                  <a:schemeClr val="dk1"/>
                </a:solidFill>
                <a:latin typeface="Arial Black"/>
                <a:ea typeface="Arial Black"/>
                <a:cs typeface="Arial Black"/>
                <a:sym typeface="Arial Black"/>
              </a:rPr>
              <a:t> </a:t>
            </a:r>
            <a:r>
              <a:rPr i="1" lang="en-IN" sz="3200">
                <a:solidFill>
                  <a:srgbClr val="0000FF"/>
                </a:solidFill>
                <a:latin typeface="Arial Black"/>
                <a:ea typeface="Arial Black"/>
                <a:cs typeface="Arial Black"/>
                <a:sym typeface="Arial Black"/>
              </a:rPr>
              <a:t>Regression</a:t>
            </a:r>
            <a:endParaRPr sz="2488">
              <a:solidFill>
                <a:schemeClr val="dk1"/>
              </a:solidFill>
              <a:latin typeface="Arial Black"/>
              <a:ea typeface="Arial Black"/>
              <a:cs typeface="Arial Black"/>
              <a:sym typeface="Arial Black"/>
            </a:endParaRPr>
          </a:p>
        </p:txBody>
      </p:sp>
      <p:sp>
        <p:nvSpPr>
          <p:cNvPr id="483" name="Google Shape;483;g35d46d7fbb3_0_0"/>
          <p:cNvSpPr txBox="1"/>
          <p:nvPr>
            <p:ph idx="1" type="body"/>
          </p:nvPr>
        </p:nvSpPr>
        <p:spPr>
          <a:xfrm>
            <a:off x="515200" y="1689000"/>
            <a:ext cx="8229600" cy="4681800"/>
          </a:xfrm>
          <a:prstGeom prst="rect">
            <a:avLst/>
          </a:prstGeom>
        </p:spPr>
        <p:txBody>
          <a:bodyPr anchorCtr="0" anchor="t" bIns="45700" lIns="91425" spcFirstLastPara="1" rIns="91425" wrap="square" tIns="45700">
            <a:normAutofit lnSpcReduction="20000"/>
          </a:bodyPr>
          <a:lstStyle/>
          <a:p>
            <a:pPr indent="0" lvl="0" marL="0" rtl="0" algn="l">
              <a:spcBef>
                <a:spcPts val="360"/>
              </a:spcBef>
              <a:spcAft>
                <a:spcPts val="0"/>
              </a:spcAft>
              <a:buNone/>
            </a:pPr>
            <a:r>
              <a:rPr b="1" lang="en-IN" sz="1900">
                <a:latin typeface="Times New Roman"/>
                <a:ea typeface="Times New Roman"/>
                <a:cs typeface="Times New Roman"/>
                <a:sym typeface="Times New Roman"/>
              </a:rPr>
              <a:t>Logistic Regression</a:t>
            </a:r>
            <a:r>
              <a:rPr lang="en-IN" sz="1900">
                <a:latin typeface="Times New Roman"/>
                <a:ea typeface="Times New Roman"/>
                <a:cs typeface="Times New Roman"/>
                <a:sym typeface="Times New Roman"/>
              </a:rPr>
              <a:t> is a </a:t>
            </a:r>
            <a:r>
              <a:rPr b="1" lang="en-IN" sz="1900">
                <a:latin typeface="Times New Roman"/>
                <a:ea typeface="Times New Roman"/>
                <a:cs typeface="Times New Roman"/>
                <a:sym typeface="Times New Roman"/>
              </a:rPr>
              <a:t>supervised learning algorithm</a:t>
            </a:r>
            <a:r>
              <a:rPr lang="en-IN" sz="1900">
                <a:latin typeface="Times New Roman"/>
                <a:ea typeface="Times New Roman"/>
                <a:cs typeface="Times New Roman"/>
                <a:sym typeface="Times New Roman"/>
              </a:rPr>
              <a:t> used for </a:t>
            </a:r>
            <a:r>
              <a:rPr b="1" lang="en-IN" sz="1900">
                <a:latin typeface="Times New Roman"/>
                <a:ea typeface="Times New Roman"/>
                <a:cs typeface="Times New Roman"/>
                <a:sym typeface="Times New Roman"/>
              </a:rPr>
              <a:t>classification problems</a:t>
            </a:r>
            <a:r>
              <a:rPr lang="en-IN" sz="1900">
                <a:latin typeface="Times New Roman"/>
                <a:ea typeface="Times New Roman"/>
                <a:cs typeface="Times New Roman"/>
                <a:sym typeface="Times New Roman"/>
              </a:rPr>
              <a:t>. Unlike linear regression which predicts continuous values, logistic regression predicts the </a:t>
            </a:r>
            <a:r>
              <a:rPr b="1" lang="en-IN" sz="1900">
                <a:latin typeface="Times New Roman"/>
                <a:ea typeface="Times New Roman"/>
                <a:cs typeface="Times New Roman"/>
                <a:sym typeface="Times New Roman"/>
              </a:rPr>
              <a:t>probability of a categorical dependent variable</a:t>
            </a:r>
            <a:r>
              <a:rPr lang="en-IN" sz="1900">
                <a:latin typeface="Times New Roman"/>
                <a:ea typeface="Times New Roman"/>
                <a:cs typeface="Times New Roman"/>
                <a:sym typeface="Times New Roman"/>
              </a:rPr>
              <a:t> (commonly binary – 0 or 1, Yes or No, True or False, etc.).</a:t>
            </a:r>
            <a:endParaRPr sz="1900">
              <a:latin typeface="Times New Roman"/>
              <a:ea typeface="Times New Roman"/>
              <a:cs typeface="Times New Roman"/>
              <a:sym typeface="Times New Roman"/>
            </a:endParaRPr>
          </a:p>
          <a:p>
            <a:pPr indent="0" lvl="0" marL="0" rtl="0" algn="l">
              <a:lnSpc>
                <a:spcPct val="115000"/>
              </a:lnSpc>
              <a:spcBef>
                <a:spcPts val="1400"/>
              </a:spcBef>
              <a:spcAft>
                <a:spcPts val="0"/>
              </a:spcAft>
              <a:buClr>
                <a:schemeClr val="dk1"/>
              </a:buClr>
              <a:buSzPts val="1100"/>
              <a:buFont typeface="Arial"/>
              <a:buNone/>
            </a:pPr>
            <a:r>
              <a:rPr b="1" lang="en-IN" sz="2000" u="sng">
                <a:latin typeface="Times New Roman"/>
                <a:ea typeface="Times New Roman"/>
                <a:cs typeface="Times New Roman"/>
                <a:sym typeface="Times New Roman"/>
              </a:rPr>
              <a:t>Use Cases</a:t>
            </a:r>
            <a:endParaRPr b="1" sz="2000" u="sng">
              <a:latin typeface="Times New Roman"/>
              <a:ea typeface="Times New Roman"/>
              <a:cs typeface="Times New Roman"/>
              <a:sym typeface="Times New Roman"/>
            </a:endParaRPr>
          </a:p>
          <a:p>
            <a:pPr indent="-298450" lvl="0" marL="457200" rtl="0" algn="l">
              <a:lnSpc>
                <a:spcPct val="115000"/>
              </a:lnSpc>
              <a:spcBef>
                <a:spcPts val="1200"/>
              </a:spcBef>
              <a:spcAft>
                <a:spcPts val="0"/>
              </a:spcAft>
              <a:buClr>
                <a:schemeClr val="dk1"/>
              </a:buClr>
              <a:buSzPts val="1100"/>
              <a:buFont typeface="Arial"/>
              <a:buChar char="●"/>
            </a:pPr>
            <a:r>
              <a:rPr lang="en-IN" sz="1900">
                <a:latin typeface="Times New Roman"/>
                <a:ea typeface="Times New Roman"/>
                <a:cs typeface="Times New Roman"/>
                <a:sym typeface="Times New Roman"/>
              </a:rPr>
              <a:t>Spam detection</a:t>
            </a:r>
            <a:br>
              <a:rPr lang="en-IN" sz="1900">
                <a:latin typeface="Times New Roman"/>
                <a:ea typeface="Times New Roman"/>
                <a:cs typeface="Times New Roman"/>
                <a:sym typeface="Times New Roman"/>
              </a:rPr>
            </a:br>
            <a:endParaRPr sz="1900">
              <a:latin typeface="Times New Roman"/>
              <a:ea typeface="Times New Roman"/>
              <a:cs typeface="Times New Roman"/>
              <a:sym typeface="Times New Roman"/>
            </a:endParaRPr>
          </a:p>
          <a:p>
            <a:pPr indent="-298450" lvl="0" marL="457200" rtl="0" algn="l">
              <a:lnSpc>
                <a:spcPct val="115000"/>
              </a:lnSpc>
              <a:spcBef>
                <a:spcPts val="0"/>
              </a:spcBef>
              <a:spcAft>
                <a:spcPts val="0"/>
              </a:spcAft>
              <a:buClr>
                <a:schemeClr val="dk1"/>
              </a:buClr>
              <a:buSzPts val="1100"/>
              <a:buFont typeface="Arial"/>
              <a:buChar char="●"/>
            </a:pPr>
            <a:r>
              <a:rPr lang="en-IN" sz="1900">
                <a:latin typeface="Times New Roman"/>
                <a:ea typeface="Times New Roman"/>
                <a:cs typeface="Times New Roman"/>
                <a:sym typeface="Times New Roman"/>
              </a:rPr>
              <a:t>Disease prediction (e.g., cancer detection)</a:t>
            </a:r>
            <a:br>
              <a:rPr lang="en-IN" sz="1900">
                <a:latin typeface="Times New Roman"/>
                <a:ea typeface="Times New Roman"/>
                <a:cs typeface="Times New Roman"/>
                <a:sym typeface="Times New Roman"/>
              </a:rPr>
            </a:br>
            <a:endParaRPr sz="1900">
              <a:latin typeface="Times New Roman"/>
              <a:ea typeface="Times New Roman"/>
              <a:cs typeface="Times New Roman"/>
              <a:sym typeface="Times New Roman"/>
            </a:endParaRPr>
          </a:p>
          <a:p>
            <a:pPr indent="-298450" lvl="0" marL="457200" rtl="0" algn="l">
              <a:lnSpc>
                <a:spcPct val="115000"/>
              </a:lnSpc>
              <a:spcBef>
                <a:spcPts val="0"/>
              </a:spcBef>
              <a:spcAft>
                <a:spcPts val="0"/>
              </a:spcAft>
              <a:buClr>
                <a:schemeClr val="dk1"/>
              </a:buClr>
              <a:buSzPts val="1100"/>
              <a:buFont typeface="Arial"/>
              <a:buChar char="●"/>
            </a:pPr>
            <a:r>
              <a:rPr lang="en-IN" sz="1900">
                <a:latin typeface="Times New Roman"/>
                <a:ea typeface="Times New Roman"/>
                <a:cs typeface="Times New Roman"/>
                <a:sym typeface="Times New Roman"/>
              </a:rPr>
              <a:t>Customer churn prediction</a:t>
            </a:r>
            <a:br>
              <a:rPr lang="en-IN" sz="1900">
                <a:latin typeface="Times New Roman"/>
                <a:ea typeface="Times New Roman"/>
                <a:cs typeface="Times New Roman"/>
                <a:sym typeface="Times New Roman"/>
              </a:rPr>
            </a:br>
            <a:endParaRPr sz="1900">
              <a:latin typeface="Times New Roman"/>
              <a:ea typeface="Times New Roman"/>
              <a:cs typeface="Times New Roman"/>
              <a:sym typeface="Times New Roman"/>
            </a:endParaRPr>
          </a:p>
          <a:p>
            <a:pPr indent="-298450" lvl="0" marL="457200" rtl="0" algn="l">
              <a:lnSpc>
                <a:spcPct val="115000"/>
              </a:lnSpc>
              <a:spcBef>
                <a:spcPts val="0"/>
              </a:spcBef>
              <a:spcAft>
                <a:spcPts val="0"/>
              </a:spcAft>
              <a:buClr>
                <a:schemeClr val="dk1"/>
              </a:buClr>
              <a:buSzPts val="1100"/>
              <a:buFont typeface="Arial"/>
              <a:buChar char="●"/>
            </a:pPr>
            <a:r>
              <a:rPr lang="en-IN" sz="1900">
                <a:latin typeface="Times New Roman"/>
                <a:ea typeface="Times New Roman"/>
                <a:cs typeface="Times New Roman"/>
                <a:sym typeface="Times New Roman"/>
              </a:rPr>
              <a:t>Credit scoring</a:t>
            </a:r>
            <a:endParaRPr sz="1900">
              <a:latin typeface="Times New Roman"/>
              <a:ea typeface="Times New Roman"/>
              <a:cs typeface="Times New Roman"/>
              <a:sym typeface="Times New Roman"/>
            </a:endParaRPr>
          </a:p>
          <a:p>
            <a:pPr indent="0" lvl="0" marL="0" marR="0" rtl="0" algn="l">
              <a:lnSpc>
                <a:spcPct val="100000"/>
              </a:lnSpc>
              <a:spcBef>
                <a:spcPts val="1200"/>
              </a:spcBef>
              <a:spcAft>
                <a:spcPts val="0"/>
              </a:spcAft>
              <a:buNone/>
            </a:pPr>
            <a:r>
              <a:rPr lang="en-IN" sz="1900">
                <a:latin typeface="Times New Roman"/>
                <a:ea typeface="Times New Roman"/>
                <a:cs typeface="Times New Roman"/>
                <a:sym typeface="Times New Roman"/>
              </a:rPr>
              <a:t>Logistic regression is used for classification tasks (especially binary classification) because it predicts probabilities of class membership, not continuous values.</a:t>
            </a:r>
            <a:endParaRPr sz="1900">
              <a:latin typeface="Times New Roman"/>
              <a:ea typeface="Times New Roman"/>
              <a:cs typeface="Times New Roman"/>
              <a:sym typeface="Times New Roman"/>
            </a:endParaRPr>
          </a:p>
          <a:p>
            <a:pPr indent="0" lvl="0" marL="0" rtl="0" algn="l">
              <a:spcBef>
                <a:spcPts val="360"/>
              </a:spcBef>
              <a:spcAft>
                <a:spcPts val="0"/>
              </a:spcAft>
              <a:buNone/>
            </a:pPr>
            <a:r>
              <a:t/>
            </a:r>
            <a:endParaRPr sz="1100">
              <a:latin typeface="Arial"/>
              <a:ea typeface="Arial"/>
              <a:cs typeface="Arial"/>
              <a:sym typeface="Aria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g35d46d7fbb3_0_6"/>
          <p:cNvSpPr txBox="1"/>
          <p:nvPr>
            <p:ph idx="1" type="body"/>
          </p:nvPr>
        </p:nvSpPr>
        <p:spPr>
          <a:xfrm>
            <a:off x="457200" y="1020724"/>
            <a:ext cx="8229600" cy="5303700"/>
          </a:xfrm>
          <a:prstGeom prst="rect">
            <a:avLst/>
          </a:prstGeom>
        </p:spPr>
        <p:txBody>
          <a:bodyPr anchorCtr="0" anchor="t" bIns="45700" lIns="91425" spcFirstLastPara="1" rIns="91425" wrap="square" tIns="45700">
            <a:normAutofit/>
          </a:bodyPr>
          <a:lstStyle/>
          <a:p>
            <a:pPr indent="-349250" lvl="0" marL="457200" rtl="0" algn="l">
              <a:spcBef>
                <a:spcPts val="360"/>
              </a:spcBef>
              <a:spcAft>
                <a:spcPts val="0"/>
              </a:spcAft>
              <a:buSzPts val="1900"/>
              <a:buFont typeface="Arial"/>
              <a:buChar char="❖"/>
            </a:pPr>
            <a:r>
              <a:rPr lang="en-IN" sz="1900">
                <a:latin typeface="Times New Roman"/>
                <a:ea typeface="Times New Roman"/>
                <a:cs typeface="Times New Roman"/>
                <a:sym typeface="Times New Roman"/>
              </a:rPr>
              <a:t>Logistic regression uses the </a:t>
            </a:r>
            <a:r>
              <a:rPr b="1" lang="en-IN" sz="1900">
                <a:latin typeface="Times New Roman"/>
                <a:ea typeface="Times New Roman"/>
                <a:cs typeface="Times New Roman"/>
                <a:sym typeface="Times New Roman"/>
              </a:rPr>
              <a:t>sigmoid (logistic) function</a:t>
            </a:r>
            <a:r>
              <a:rPr lang="en-IN" sz="1900">
                <a:latin typeface="Times New Roman"/>
                <a:ea typeface="Times New Roman"/>
                <a:cs typeface="Times New Roman"/>
                <a:sym typeface="Times New Roman"/>
              </a:rPr>
              <a:t>, which maps any real-valued number to a range between 0 and 1.</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Arial"/>
              <a:buChar char="❖"/>
            </a:pPr>
            <a:r>
              <a:rPr lang="en-IN" sz="1900">
                <a:latin typeface="Times New Roman"/>
                <a:ea typeface="Times New Roman"/>
                <a:cs typeface="Times New Roman"/>
                <a:sym typeface="Times New Roman"/>
              </a:rPr>
              <a:t>This output can be interpreted as the </a:t>
            </a:r>
            <a:r>
              <a:rPr b="1" lang="en-IN" sz="1900">
                <a:latin typeface="Times New Roman"/>
                <a:ea typeface="Times New Roman"/>
                <a:cs typeface="Times New Roman"/>
                <a:sym typeface="Times New Roman"/>
              </a:rPr>
              <a:t>probability</a:t>
            </a:r>
            <a:r>
              <a:rPr lang="en-IN" sz="1900">
                <a:latin typeface="Times New Roman"/>
                <a:ea typeface="Times New Roman"/>
                <a:cs typeface="Times New Roman"/>
                <a:sym typeface="Times New Roman"/>
              </a:rPr>
              <a:t> that the input belongs to </a:t>
            </a:r>
            <a:r>
              <a:rPr b="1" lang="en-IN" sz="1900">
                <a:latin typeface="Times New Roman"/>
                <a:ea typeface="Times New Roman"/>
                <a:cs typeface="Times New Roman"/>
                <a:sym typeface="Times New Roman"/>
              </a:rPr>
              <a:t>class 1</a:t>
            </a:r>
            <a:r>
              <a:rPr lang="en-IN" sz="1900">
                <a:latin typeface="Times New Roman"/>
                <a:ea typeface="Times New Roman"/>
                <a:cs typeface="Times New Roman"/>
                <a:sym typeface="Times New Roman"/>
              </a:rPr>
              <a:t>.</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Arial"/>
              <a:buChar char="❖"/>
            </a:pPr>
            <a:r>
              <a:rPr lang="en-IN" sz="1900">
                <a:latin typeface="Times New Roman"/>
                <a:ea typeface="Times New Roman"/>
                <a:cs typeface="Times New Roman"/>
                <a:sym typeface="Times New Roman"/>
              </a:rPr>
              <a:t>Logistic regression finds a </a:t>
            </a:r>
            <a:r>
              <a:rPr b="1" lang="en-IN" sz="1900">
                <a:latin typeface="Times New Roman"/>
                <a:ea typeface="Times New Roman"/>
                <a:cs typeface="Times New Roman"/>
                <a:sym typeface="Times New Roman"/>
              </a:rPr>
              <a:t>hyperplane (or line)</a:t>
            </a:r>
            <a:r>
              <a:rPr lang="en-IN" sz="1900">
                <a:latin typeface="Times New Roman"/>
                <a:ea typeface="Times New Roman"/>
                <a:cs typeface="Times New Roman"/>
                <a:sym typeface="Times New Roman"/>
              </a:rPr>
              <a:t> that separates two classes.</a:t>
            </a:r>
            <a:endParaRPr sz="1900">
              <a:latin typeface="Times New Roman"/>
              <a:ea typeface="Times New Roman"/>
              <a:cs typeface="Times New Roman"/>
              <a:sym typeface="Times New Roman"/>
            </a:endParaRPr>
          </a:p>
          <a:p>
            <a:pPr indent="-349250" lvl="0" marL="457200" rtl="0" algn="l">
              <a:spcBef>
                <a:spcPts val="0"/>
              </a:spcBef>
              <a:spcAft>
                <a:spcPts val="0"/>
              </a:spcAft>
              <a:buSzPts val="1900"/>
              <a:buFont typeface="Arial"/>
              <a:buChar char="❖"/>
            </a:pPr>
            <a:r>
              <a:rPr lang="en-IN" sz="1900">
                <a:latin typeface="Times New Roman"/>
                <a:ea typeface="Times New Roman"/>
                <a:cs typeface="Times New Roman"/>
                <a:sym typeface="Times New Roman"/>
              </a:rPr>
              <a:t>Logistic regression is built to handle such </a:t>
            </a:r>
            <a:r>
              <a:rPr b="1" lang="en-IN" sz="1900">
                <a:latin typeface="Times New Roman"/>
                <a:ea typeface="Times New Roman"/>
                <a:cs typeface="Times New Roman"/>
                <a:sym typeface="Times New Roman"/>
              </a:rPr>
              <a:t>discrete outcomes</a:t>
            </a:r>
            <a:r>
              <a:rPr lang="en-IN" sz="1900">
                <a:latin typeface="Times New Roman"/>
                <a:ea typeface="Times New Roman"/>
                <a:cs typeface="Times New Roman"/>
                <a:sym typeface="Times New Roman"/>
              </a:rPr>
              <a:t>.</a:t>
            </a:r>
            <a:endParaRPr sz="1900">
              <a:latin typeface="Times New Roman"/>
              <a:ea typeface="Times New Roman"/>
              <a:cs typeface="Times New Roman"/>
              <a:sym typeface="Times New Roman"/>
            </a:endParaRPr>
          </a:p>
          <a:p>
            <a:pPr indent="0" lvl="0" marL="0" rtl="0" algn="l">
              <a:spcBef>
                <a:spcPts val="360"/>
              </a:spcBef>
              <a:spcAft>
                <a:spcPts val="0"/>
              </a:spcAft>
              <a:buNone/>
            </a:pPr>
            <a:r>
              <a:t/>
            </a:r>
            <a:endParaRPr sz="1900">
              <a:latin typeface="Times New Roman"/>
              <a:ea typeface="Times New Roman"/>
              <a:cs typeface="Times New Roman"/>
              <a:sym typeface="Times New Roman"/>
            </a:endParaRPr>
          </a:p>
          <a:p>
            <a:pPr indent="0" lvl="0" marL="0" rtl="0" algn="l">
              <a:spcBef>
                <a:spcPts val="360"/>
              </a:spcBef>
              <a:spcAft>
                <a:spcPts val="0"/>
              </a:spcAft>
              <a:buNone/>
            </a:pPr>
            <a:r>
              <a:t/>
            </a:r>
            <a:endParaRPr sz="1100">
              <a:latin typeface="Arial"/>
              <a:ea typeface="Arial"/>
              <a:cs typeface="Arial"/>
              <a:sym typeface="Arial"/>
            </a:endParaRPr>
          </a:p>
          <a:p>
            <a:pPr indent="-355600" lvl="0" marL="457200" rtl="0" algn="l">
              <a:lnSpc>
                <a:spcPct val="200000"/>
              </a:lnSpc>
              <a:spcBef>
                <a:spcPts val="1400"/>
              </a:spcBef>
              <a:spcAft>
                <a:spcPts val="0"/>
              </a:spcAft>
              <a:buSzPts val="2000"/>
              <a:buFont typeface="Times New Roman"/>
              <a:buAutoNum type="arabicPeriod"/>
            </a:pPr>
            <a:r>
              <a:rPr b="1" lang="en-IN" sz="2000" u="sng">
                <a:latin typeface="Times New Roman"/>
                <a:ea typeface="Times New Roman"/>
                <a:cs typeface="Times New Roman"/>
                <a:sym typeface="Times New Roman"/>
              </a:rPr>
              <a:t>Logistic Regression is NOT meant for regression because:</a:t>
            </a:r>
            <a:endParaRPr b="1" sz="2000" u="sng">
              <a:latin typeface="Times New Roman"/>
              <a:ea typeface="Times New Roman"/>
              <a:cs typeface="Times New Roman"/>
              <a:sym typeface="Times New Roman"/>
            </a:endParaRPr>
          </a:p>
          <a:p>
            <a:pPr indent="-342900" lvl="0" marL="457200" rtl="0" algn="l">
              <a:lnSpc>
                <a:spcPct val="200000"/>
              </a:lnSpc>
              <a:spcBef>
                <a:spcPts val="0"/>
              </a:spcBef>
              <a:spcAft>
                <a:spcPts val="0"/>
              </a:spcAft>
              <a:buClr>
                <a:schemeClr val="dk1"/>
              </a:buClr>
              <a:buSzPts val="1800"/>
              <a:buFont typeface="Arial"/>
              <a:buChar char="●"/>
            </a:pPr>
            <a:r>
              <a:rPr lang="en-IN" sz="1800">
                <a:latin typeface="Times New Roman"/>
                <a:ea typeface="Times New Roman"/>
                <a:cs typeface="Times New Roman"/>
                <a:sym typeface="Times New Roman"/>
              </a:rPr>
              <a:t>It outputs a </a:t>
            </a:r>
            <a:r>
              <a:rPr b="1" lang="en-IN" sz="1800">
                <a:latin typeface="Times New Roman"/>
                <a:ea typeface="Times New Roman"/>
                <a:cs typeface="Times New Roman"/>
                <a:sym typeface="Times New Roman"/>
              </a:rPr>
              <a:t>probability</a:t>
            </a:r>
            <a:r>
              <a:rPr lang="en-IN" sz="1800">
                <a:latin typeface="Times New Roman"/>
                <a:ea typeface="Times New Roman"/>
                <a:cs typeface="Times New Roman"/>
                <a:sym typeface="Times New Roman"/>
              </a:rPr>
              <a:t> (between 0 and 1), not a </a:t>
            </a:r>
            <a:r>
              <a:rPr b="1" lang="en-IN" sz="1800">
                <a:latin typeface="Times New Roman"/>
                <a:ea typeface="Times New Roman"/>
                <a:cs typeface="Times New Roman"/>
                <a:sym typeface="Times New Roman"/>
              </a:rPr>
              <a:t>continuous value</a:t>
            </a:r>
            <a:r>
              <a:rPr lang="en-IN"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Arial"/>
              <a:buChar char="●"/>
            </a:pPr>
            <a:r>
              <a:rPr lang="en-IN" sz="1800">
                <a:latin typeface="Times New Roman"/>
                <a:ea typeface="Times New Roman"/>
                <a:cs typeface="Times New Roman"/>
                <a:sym typeface="Times New Roman"/>
              </a:rPr>
              <a:t>It </a:t>
            </a:r>
            <a:r>
              <a:rPr b="1" lang="en-IN" sz="1800">
                <a:latin typeface="Times New Roman"/>
                <a:ea typeface="Times New Roman"/>
                <a:cs typeface="Times New Roman"/>
                <a:sym typeface="Times New Roman"/>
              </a:rPr>
              <a:t>uses the sigmoid function</a:t>
            </a:r>
            <a:r>
              <a:rPr lang="en-IN" sz="1800">
                <a:latin typeface="Times New Roman"/>
                <a:ea typeface="Times New Roman"/>
                <a:cs typeface="Times New Roman"/>
                <a:sym typeface="Times New Roman"/>
              </a:rPr>
              <a:t>, which </a:t>
            </a:r>
            <a:r>
              <a:rPr b="1" lang="en-IN" sz="1800">
                <a:latin typeface="Times New Roman"/>
                <a:ea typeface="Times New Roman"/>
                <a:cs typeface="Times New Roman"/>
                <a:sym typeface="Times New Roman"/>
              </a:rPr>
              <a:t>squashes</a:t>
            </a:r>
            <a:r>
              <a:rPr lang="en-IN" sz="1800">
                <a:latin typeface="Times New Roman"/>
                <a:ea typeface="Times New Roman"/>
                <a:cs typeface="Times New Roman"/>
                <a:sym typeface="Times New Roman"/>
              </a:rPr>
              <a:t> all outputs into the (0,1) range.</a:t>
            </a:r>
            <a:endParaRPr sz="1800">
              <a:latin typeface="Times New Roman"/>
              <a:ea typeface="Times New Roman"/>
              <a:cs typeface="Times New Roman"/>
              <a:sym typeface="Times New Roman"/>
            </a:endParaRPr>
          </a:p>
          <a:p>
            <a:pPr indent="0" lvl="0" marL="0" rtl="0" algn="l">
              <a:spcBef>
                <a:spcPts val="1200"/>
              </a:spcBef>
              <a:spcAft>
                <a:spcPts val="0"/>
              </a:spcAft>
              <a:buNone/>
            </a:pPr>
            <a:r>
              <a:t/>
            </a:r>
            <a:endParaRPr sz="1800">
              <a:latin typeface="Times New Roman"/>
              <a:ea typeface="Times New Roman"/>
              <a:cs typeface="Times New Roman"/>
              <a:sym typeface="Times New Roman"/>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pic>
        <p:nvPicPr>
          <p:cNvPr id="495" name="Google Shape;495;g35d46d7fbb3_0_20"/>
          <p:cNvPicPr preferRelativeResize="0"/>
          <p:nvPr/>
        </p:nvPicPr>
        <p:blipFill>
          <a:blip r:embed="rId3">
            <a:alphaModFix/>
          </a:blip>
          <a:stretch>
            <a:fillRect/>
          </a:stretch>
        </p:blipFill>
        <p:spPr>
          <a:xfrm>
            <a:off x="239400" y="1006225"/>
            <a:ext cx="8839201" cy="5657849"/>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0" name="Shape 500"/>
        <p:cNvGrpSpPr/>
        <p:nvPr/>
      </p:nvGrpSpPr>
      <p:grpSpPr>
        <a:xfrm>
          <a:off x="0" y="0"/>
          <a:ext cx="0" cy="0"/>
          <a:chOff x="0" y="0"/>
          <a:chExt cx="0" cy="0"/>
        </a:xfrm>
      </p:grpSpPr>
      <p:sp>
        <p:nvSpPr>
          <p:cNvPr id="501" name="Google Shape;501;g35d46d7fbb3_0_27"/>
          <p:cNvSpPr txBox="1"/>
          <p:nvPr>
            <p:ph idx="1" type="body"/>
          </p:nvPr>
        </p:nvSpPr>
        <p:spPr>
          <a:xfrm>
            <a:off x="457200" y="1035224"/>
            <a:ext cx="8229600" cy="5289300"/>
          </a:xfrm>
          <a:prstGeom prst="rect">
            <a:avLst/>
          </a:prstGeom>
        </p:spPr>
        <p:txBody>
          <a:bodyPr anchorCtr="0" anchor="t" bIns="45700" lIns="91425" spcFirstLastPara="1" rIns="91425" wrap="square" tIns="45700">
            <a:normAutofit/>
          </a:bodyPr>
          <a:lstStyle/>
          <a:p>
            <a:pPr indent="0" lvl="0" marL="0" rtl="0" algn="l">
              <a:lnSpc>
                <a:spcPct val="115000"/>
              </a:lnSpc>
              <a:spcBef>
                <a:spcPts val="1200"/>
              </a:spcBef>
              <a:spcAft>
                <a:spcPts val="0"/>
              </a:spcAft>
              <a:buClr>
                <a:schemeClr val="dk1"/>
              </a:buClr>
              <a:buSzPts val="1100"/>
              <a:buFont typeface="Arial"/>
              <a:buNone/>
            </a:pPr>
            <a:r>
              <a:rPr lang="en-IN" sz="1800">
                <a:latin typeface="Times New Roman"/>
                <a:ea typeface="Times New Roman"/>
                <a:cs typeface="Times New Roman"/>
                <a:sym typeface="Times New Roman"/>
              </a:rPr>
              <a:t>This previous plot demonstrates </a:t>
            </a:r>
            <a:r>
              <a:rPr b="1" lang="en-IN" sz="1800">
                <a:latin typeface="Times New Roman"/>
                <a:ea typeface="Times New Roman"/>
                <a:cs typeface="Times New Roman"/>
                <a:sym typeface="Times New Roman"/>
              </a:rPr>
              <a:t>why logistic regression fails for regression tasks</a:t>
            </a:r>
            <a:r>
              <a:rPr lang="en-IN"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a:p>
            <a:pPr indent="-342900" lvl="0" marL="457200" rtl="0" algn="l">
              <a:lnSpc>
                <a:spcPct val="115000"/>
              </a:lnSpc>
              <a:spcBef>
                <a:spcPts val="1200"/>
              </a:spcBef>
              <a:spcAft>
                <a:spcPts val="0"/>
              </a:spcAft>
              <a:buClr>
                <a:schemeClr val="dk1"/>
              </a:buClr>
              <a:buSzPts val="1800"/>
              <a:buFont typeface="Arial"/>
              <a:buChar char="●"/>
            </a:pPr>
            <a:r>
              <a:rPr b="1" lang="en-IN" sz="1800">
                <a:latin typeface="Times New Roman"/>
                <a:ea typeface="Times New Roman"/>
                <a:cs typeface="Times New Roman"/>
                <a:sym typeface="Times New Roman"/>
              </a:rPr>
              <a:t>Linear Regression (blue line)</a:t>
            </a:r>
            <a:r>
              <a:rPr lang="en-IN" sz="1800">
                <a:latin typeface="Times New Roman"/>
                <a:ea typeface="Times New Roman"/>
                <a:cs typeface="Times New Roman"/>
                <a:sym typeface="Times New Roman"/>
              </a:rPr>
              <a:t> fits the data by predicting continuous values, matching the overall trend.</a:t>
            </a:r>
            <a:br>
              <a:rPr lang="en-IN"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Arial"/>
              <a:buChar char="●"/>
            </a:pPr>
            <a:r>
              <a:rPr b="1" lang="en-IN" sz="1800">
                <a:latin typeface="Times New Roman"/>
                <a:ea typeface="Times New Roman"/>
                <a:cs typeface="Times New Roman"/>
                <a:sym typeface="Times New Roman"/>
              </a:rPr>
              <a:t>Logistic Regression (red curve)</a:t>
            </a:r>
            <a:r>
              <a:rPr lang="en-IN" sz="1800">
                <a:latin typeface="Times New Roman"/>
                <a:ea typeface="Times New Roman"/>
                <a:cs typeface="Times New Roman"/>
                <a:sym typeface="Times New Roman"/>
              </a:rPr>
              <a:t> outputs probabilities between 0 and 1 (scaled here just for comparison), which do </a:t>
            </a:r>
            <a:r>
              <a:rPr b="1" lang="en-IN" sz="1800">
                <a:latin typeface="Times New Roman"/>
                <a:ea typeface="Times New Roman"/>
                <a:cs typeface="Times New Roman"/>
                <a:sym typeface="Times New Roman"/>
              </a:rPr>
              <a:t>not follow the numeric trend</a:t>
            </a:r>
            <a:r>
              <a:rPr lang="en-IN" sz="1800">
                <a:latin typeface="Times New Roman"/>
                <a:ea typeface="Times New Roman"/>
                <a:cs typeface="Times New Roman"/>
                <a:sym typeface="Times New Roman"/>
              </a:rPr>
              <a:t> of the original data.</a:t>
            </a:r>
            <a:endParaRPr sz="1800">
              <a:latin typeface="Times New Roman"/>
              <a:ea typeface="Times New Roman"/>
              <a:cs typeface="Times New Roman"/>
              <a:sym typeface="Times New Roman"/>
            </a:endParaRPr>
          </a:p>
          <a:p>
            <a:pPr indent="0" lvl="0" marL="0" rtl="0" algn="l">
              <a:lnSpc>
                <a:spcPct val="115000"/>
              </a:lnSpc>
              <a:spcBef>
                <a:spcPts val="1800"/>
              </a:spcBef>
              <a:spcAft>
                <a:spcPts val="0"/>
              </a:spcAft>
              <a:buNone/>
            </a:pPr>
            <a:r>
              <a:rPr b="1" lang="en-IN" sz="2000">
                <a:latin typeface="Times New Roman"/>
                <a:ea typeface="Times New Roman"/>
                <a:cs typeface="Times New Roman"/>
                <a:sym typeface="Times New Roman"/>
              </a:rPr>
              <a:t>2. </a:t>
            </a:r>
            <a:r>
              <a:rPr b="1" lang="en-IN" sz="2000" u="sng">
                <a:latin typeface="Times New Roman"/>
                <a:ea typeface="Times New Roman"/>
                <a:cs typeface="Times New Roman"/>
                <a:sym typeface="Times New Roman"/>
              </a:rPr>
              <a:t>Logistic Regression Extends to Multiclass Classification</a:t>
            </a:r>
            <a:endParaRPr b="1" sz="2000" u="sng">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IN" sz="1800">
                <a:latin typeface="Times New Roman"/>
                <a:ea typeface="Times New Roman"/>
                <a:cs typeface="Times New Roman"/>
                <a:sym typeface="Times New Roman"/>
              </a:rPr>
              <a:t>This is called </a:t>
            </a:r>
            <a:r>
              <a:rPr b="1" lang="en-IN" sz="1800">
                <a:latin typeface="Times New Roman"/>
                <a:ea typeface="Times New Roman"/>
                <a:cs typeface="Times New Roman"/>
                <a:sym typeface="Times New Roman"/>
              </a:rPr>
              <a:t>Multinomial Logistic Regression</a:t>
            </a:r>
            <a:r>
              <a:rPr lang="en-IN" sz="1800">
                <a:latin typeface="Times New Roman"/>
                <a:ea typeface="Times New Roman"/>
                <a:cs typeface="Times New Roman"/>
                <a:sym typeface="Times New Roman"/>
              </a:rPr>
              <a:t> (or </a:t>
            </a:r>
            <a:r>
              <a:rPr b="1" lang="en-IN" sz="1800">
                <a:latin typeface="Times New Roman"/>
                <a:ea typeface="Times New Roman"/>
                <a:cs typeface="Times New Roman"/>
                <a:sym typeface="Times New Roman"/>
              </a:rPr>
              <a:t>Softmax Regression</a:t>
            </a:r>
            <a:r>
              <a:rPr lang="en-IN" sz="1800">
                <a:latin typeface="Times New Roman"/>
                <a:ea typeface="Times New Roman"/>
                <a:cs typeface="Times New Roman"/>
                <a:sym typeface="Times New Roman"/>
              </a:rPr>
              <a:t>).</a:t>
            </a:r>
            <a:endParaRPr sz="1800">
              <a:latin typeface="Times New Roman"/>
              <a:ea typeface="Times New Roman"/>
              <a:cs typeface="Times New Roman"/>
              <a:sym typeface="Times New Roman"/>
            </a:endParaRPr>
          </a:p>
          <a:p>
            <a:pPr indent="0" lvl="0" marL="0" rtl="0" algn="l">
              <a:lnSpc>
                <a:spcPct val="150000"/>
              </a:lnSpc>
              <a:spcBef>
                <a:spcPts val="1400"/>
              </a:spcBef>
              <a:spcAft>
                <a:spcPts val="400"/>
              </a:spcAft>
              <a:buNone/>
            </a:pPr>
            <a:r>
              <a:rPr b="1" lang="en-IN" sz="1800">
                <a:latin typeface="Times New Roman"/>
                <a:ea typeface="Times New Roman"/>
                <a:cs typeface="Times New Roman"/>
                <a:sym typeface="Times New Roman"/>
              </a:rPr>
              <a:t>It works when: </a:t>
            </a:r>
            <a:r>
              <a:rPr lang="en-IN" sz="1800">
                <a:latin typeface="Times New Roman"/>
                <a:ea typeface="Times New Roman"/>
                <a:cs typeface="Times New Roman"/>
                <a:sym typeface="Times New Roman"/>
              </a:rPr>
              <a:t>The target has more than two categories (e.g., </a:t>
            </a:r>
            <a:r>
              <a:rPr b="1" lang="en-IN" sz="1800">
                <a:latin typeface="Times New Roman"/>
                <a:ea typeface="Times New Roman"/>
                <a:cs typeface="Times New Roman"/>
                <a:sym typeface="Times New Roman"/>
              </a:rPr>
              <a:t>class 0, 1, 2</a:t>
            </a:r>
            <a:r>
              <a:rPr lang="en-IN" sz="1800">
                <a:latin typeface="Times New Roman"/>
                <a:ea typeface="Times New Roman"/>
                <a:cs typeface="Times New Roman"/>
                <a:sym typeface="Times New Roman"/>
              </a:rPr>
              <a:t>).</a:t>
            </a:r>
            <a:br>
              <a:rPr lang="en-IN" sz="1800">
                <a:latin typeface="Times New Roman"/>
                <a:ea typeface="Times New Roman"/>
                <a:cs typeface="Times New Roman"/>
                <a:sym typeface="Times New Roman"/>
              </a:rPr>
            </a:br>
            <a:r>
              <a:rPr b="1" lang="en-IN" sz="1800">
                <a:latin typeface="Times New Roman"/>
                <a:ea typeface="Times New Roman"/>
                <a:cs typeface="Times New Roman"/>
                <a:sym typeface="Times New Roman"/>
              </a:rPr>
              <a:t>Softmax Function (used in multinomial logistic regression):</a:t>
            </a:r>
            <a:r>
              <a:rPr lang="en-IN" sz="1800">
                <a:latin typeface="Times New Roman"/>
                <a:ea typeface="Times New Roman"/>
                <a:cs typeface="Times New Roman"/>
                <a:sym typeface="Times New Roman"/>
              </a:rPr>
              <a:t>Instead of the sigmoid, it uses the </a:t>
            </a:r>
            <a:r>
              <a:rPr b="1" lang="en-IN" sz="1800">
                <a:latin typeface="Times New Roman"/>
                <a:ea typeface="Times New Roman"/>
                <a:cs typeface="Times New Roman"/>
                <a:sym typeface="Times New Roman"/>
              </a:rPr>
              <a:t>softmax function</a:t>
            </a:r>
            <a:r>
              <a:rPr lang="en-IN" sz="1800">
                <a:latin typeface="Times New Roman"/>
                <a:ea typeface="Times New Roman"/>
                <a:cs typeface="Times New Roman"/>
                <a:sym typeface="Times New Roman"/>
              </a:rPr>
              <a:t> to output probabilities for all classes:Each output is between 0 and 1, and the total sums to 1 — perfect for multi-class problems.</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pic>
        <p:nvPicPr>
          <p:cNvPr id="507" name="Google Shape;507;g35d46d7fbb3_0_35"/>
          <p:cNvPicPr preferRelativeResize="0"/>
          <p:nvPr/>
        </p:nvPicPr>
        <p:blipFill>
          <a:blip r:embed="rId3">
            <a:alphaModFix/>
          </a:blip>
          <a:stretch>
            <a:fillRect/>
          </a:stretch>
        </p:blipFill>
        <p:spPr>
          <a:xfrm>
            <a:off x="152400" y="1013275"/>
            <a:ext cx="8839202" cy="564171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8"/>
          <p:cNvSpPr txBox="1"/>
          <p:nvPr>
            <p:ph idx="1" type="body"/>
          </p:nvPr>
        </p:nvSpPr>
        <p:spPr>
          <a:xfrm>
            <a:off x="143550" y="2135725"/>
            <a:ext cx="8856900" cy="3135600"/>
          </a:xfrm>
          <a:prstGeom prst="rect">
            <a:avLst/>
          </a:prstGeom>
          <a:noFill/>
          <a:ln>
            <a:noFill/>
          </a:ln>
        </p:spPr>
        <p:txBody>
          <a:bodyPr anchorCtr="0" anchor="t" bIns="45700" lIns="91425" spcFirstLastPara="1" rIns="91425" wrap="square" tIns="45700">
            <a:normAutofit/>
          </a:bodyPr>
          <a:lstStyle/>
          <a:p>
            <a:pPr indent="-274320" lvl="0" marL="274320" rtl="0" algn="l">
              <a:lnSpc>
                <a:spcPct val="150000"/>
              </a:lnSpc>
              <a:spcBef>
                <a:spcPts val="0"/>
              </a:spcBef>
              <a:spcAft>
                <a:spcPts val="0"/>
              </a:spcAft>
              <a:buSzPts val="1900"/>
              <a:buChar char="•"/>
            </a:pPr>
            <a:r>
              <a:rPr lang="en-IN" sz="2000">
                <a:latin typeface="Times New Roman"/>
                <a:ea typeface="Times New Roman"/>
                <a:cs typeface="Times New Roman"/>
                <a:sym typeface="Times New Roman"/>
              </a:rPr>
              <a:t>Unsupervised learning is a learning method in which a machine learns without any supervision.</a:t>
            </a:r>
            <a:endParaRPr/>
          </a:p>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The training is provided to the machine with the set of data that has not been labelled, classified, or categorized, and the algorithm needs to act on that data without any supervision. The goal of unsupervised learning is to restructure the input data into new features or a group of objects with similar patterns.</a:t>
            </a:r>
            <a:endParaRPr sz="2000">
              <a:latin typeface="Times New Roman"/>
              <a:ea typeface="Times New Roman"/>
              <a:cs typeface="Times New Roman"/>
              <a:sym typeface="Times New Roman"/>
            </a:endParaRPr>
          </a:p>
        </p:txBody>
      </p:sp>
      <p:sp>
        <p:nvSpPr>
          <p:cNvPr id="150" name="Google Shape;150;p8"/>
          <p:cNvSpPr txBox="1"/>
          <p:nvPr>
            <p:ph type="title"/>
          </p:nvPr>
        </p:nvSpPr>
        <p:spPr>
          <a:xfrm>
            <a:off x="257544" y="927607"/>
            <a:ext cx="8280900" cy="72000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rgbClr val="002060"/>
              </a:buClr>
              <a:buSzPts val="3200"/>
              <a:buFont typeface="Arial Black"/>
              <a:buNone/>
            </a:pPr>
            <a:r>
              <a:rPr b="1" lang="en-IN" sz="3200">
                <a:solidFill>
                  <a:srgbClr val="002060"/>
                </a:solidFill>
                <a:latin typeface="Arial Black"/>
                <a:ea typeface="Arial Black"/>
                <a:cs typeface="Arial Black"/>
                <a:sym typeface="Arial Black"/>
              </a:rPr>
              <a:t>UNSUPERVISED LEARNING</a:t>
            </a:r>
            <a:endParaRPr b="1" sz="3200">
              <a:solidFill>
                <a:srgbClr val="002060"/>
              </a:solidFill>
              <a:latin typeface="Arial Black"/>
              <a:ea typeface="Arial Black"/>
              <a:cs typeface="Arial Black"/>
              <a:sym typeface="Arial Black"/>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g35d46d7fbb3_0_42"/>
          <p:cNvSpPr txBox="1"/>
          <p:nvPr>
            <p:ph idx="1" type="body"/>
          </p:nvPr>
        </p:nvSpPr>
        <p:spPr>
          <a:xfrm>
            <a:off x="457200" y="1107724"/>
            <a:ext cx="8229600" cy="5216700"/>
          </a:xfrm>
          <a:prstGeom prst="rect">
            <a:avLst/>
          </a:prstGeom>
        </p:spPr>
        <p:txBody>
          <a:bodyPr anchorCtr="0" anchor="t" bIns="45700" lIns="91425" spcFirstLastPara="1" rIns="91425" wrap="square" tIns="45700">
            <a:normAutofit/>
          </a:bodyPr>
          <a:lstStyle/>
          <a:p>
            <a:pPr indent="0" lvl="0" marL="0" rtl="0" algn="l">
              <a:lnSpc>
                <a:spcPct val="115000"/>
              </a:lnSpc>
              <a:spcBef>
                <a:spcPts val="1200"/>
              </a:spcBef>
              <a:spcAft>
                <a:spcPts val="0"/>
              </a:spcAft>
              <a:buClr>
                <a:schemeClr val="dk1"/>
              </a:buClr>
              <a:buSzPts val="1100"/>
              <a:buFont typeface="Arial"/>
              <a:buNone/>
            </a:pPr>
            <a:r>
              <a:rPr lang="en-IN" sz="1800">
                <a:latin typeface="Times New Roman"/>
                <a:ea typeface="Times New Roman"/>
                <a:cs typeface="Times New Roman"/>
                <a:sym typeface="Times New Roman"/>
              </a:rPr>
              <a:t>The plot above shows how </a:t>
            </a:r>
            <a:r>
              <a:rPr b="1" lang="en-IN" sz="1800">
                <a:latin typeface="Times New Roman"/>
                <a:ea typeface="Times New Roman"/>
                <a:cs typeface="Times New Roman"/>
                <a:sym typeface="Times New Roman"/>
              </a:rPr>
              <a:t>multiclass logistic regression</a:t>
            </a:r>
            <a:r>
              <a:rPr lang="en-IN" sz="1800">
                <a:latin typeface="Times New Roman"/>
                <a:ea typeface="Times New Roman"/>
                <a:cs typeface="Times New Roman"/>
                <a:sym typeface="Times New Roman"/>
              </a:rPr>
              <a:t> separates the three classes in the Iris dataset using decision boundaries.</a:t>
            </a:r>
            <a:endParaRPr sz="1800">
              <a:latin typeface="Times New Roman"/>
              <a:ea typeface="Times New Roman"/>
              <a:cs typeface="Times New Roman"/>
              <a:sym typeface="Times New Roman"/>
            </a:endParaRPr>
          </a:p>
          <a:p>
            <a:pPr indent="-342900" lvl="0" marL="457200" rtl="0" algn="l">
              <a:lnSpc>
                <a:spcPct val="115000"/>
              </a:lnSpc>
              <a:spcBef>
                <a:spcPts val="1200"/>
              </a:spcBef>
              <a:spcAft>
                <a:spcPts val="0"/>
              </a:spcAft>
              <a:buClr>
                <a:schemeClr val="dk1"/>
              </a:buClr>
              <a:buSzPts val="1800"/>
              <a:buFont typeface="Times New Roman"/>
              <a:buChar char="●"/>
            </a:pPr>
            <a:r>
              <a:rPr lang="en-IN" sz="1800">
                <a:latin typeface="Times New Roman"/>
                <a:ea typeface="Times New Roman"/>
                <a:cs typeface="Times New Roman"/>
                <a:sym typeface="Times New Roman"/>
              </a:rPr>
              <a:t>The background colors represent regions classified as one of the three flower species.</a:t>
            </a:r>
            <a:br>
              <a:rPr lang="en-IN"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Char char="●"/>
            </a:pPr>
            <a:r>
              <a:rPr lang="en-IN" sz="1800">
                <a:latin typeface="Times New Roman"/>
                <a:ea typeface="Times New Roman"/>
                <a:cs typeface="Times New Roman"/>
                <a:sym typeface="Times New Roman"/>
              </a:rPr>
              <a:t>Each point is a data sample, and the clusters illustrate how the model predicts based on the input features.</a:t>
            </a:r>
            <a:br>
              <a:rPr lang="en-IN"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800"/>
              <a:buFont typeface="Times New Roman"/>
              <a:buChar char="●"/>
            </a:pPr>
            <a:r>
              <a:rPr lang="en-IN" sz="1800">
                <a:latin typeface="Times New Roman"/>
                <a:ea typeface="Times New Roman"/>
                <a:cs typeface="Times New Roman"/>
                <a:sym typeface="Times New Roman"/>
              </a:rPr>
              <a:t>PCA was used to reduce dimensions to 2D for easy visualization.</a:t>
            </a:r>
            <a:endParaRPr sz="1800">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sz="1800">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rPr lang="en-IN" sz="1800">
                <a:latin typeface="Times New Roman"/>
                <a:ea typeface="Times New Roman"/>
                <a:cs typeface="Times New Roman"/>
                <a:sym typeface="Times New Roman"/>
              </a:rPr>
              <a:t>Now, let’s compare SVM and Logistic Regression,</a:t>
            </a:r>
            <a:endParaRPr sz="1800">
              <a:latin typeface="Times New Roman"/>
              <a:ea typeface="Times New Roman"/>
              <a:cs typeface="Times New Roman"/>
              <a:sym typeface="Times New Roman"/>
            </a:endParaRPr>
          </a:p>
          <a:p>
            <a:pPr indent="0" lvl="0" marL="0" rtl="0" algn="l">
              <a:spcBef>
                <a:spcPts val="1200"/>
              </a:spcBef>
              <a:spcAft>
                <a:spcPts val="0"/>
              </a:spcAft>
              <a:buNone/>
            </a:pPr>
            <a:r>
              <a:t/>
            </a:r>
            <a:endParaRPr sz="1800">
              <a:latin typeface="Times New Roman"/>
              <a:ea typeface="Times New Roman"/>
              <a:cs typeface="Times New Roman"/>
              <a:sym typeface="Times New Roman"/>
            </a:endParaRPr>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 name="Shape 518"/>
        <p:cNvGrpSpPr/>
        <p:nvPr/>
      </p:nvGrpSpPr>
      <p:grpSpPr>
        <a:xfrm>
          <a:off x="0" y="0"/>
          <a:ext cx="0" cy="0"/>
          <a:chOff x="0" y="0"/>
          <a:chExt cx="0" cy="0"/>
        </a:xfrm>
      </p:grpSpPr>
      <p:graphicFrame>
        <p:nvGraphicFramePr>
          <p:cNvPr id="519" name="Google Shape;519;g35d46d7fbb3_0_49"/>
          <p:cNvGraphicFramePr/>
          <p:nvPr/>
        </p:nvGraphicFramePr>
        <p:xfrm>
          <a:off x="423300" y="1269075"/>
          <a:ext cx="3000000" cy="3000000"/>
        </p:xfrm>
        <a:graphic>
          <a:graphicData uri="http://schemas.openxmlformats.org/drawingml/2006/table">
            <a:tbl>
              <a:tblPr>
                <a:noFill/>
                <a:tableStyleId>{37E13539-FAEA-4D49-BD2A-BE8E9E14B837}</a:tableStyleId>
              </a:tblPr>
              <a:tblGrid>
                <a:gridCol w="2765800"/>
                <a:gridCol w="2765800"/>
                <a:gridCol w="2765800"/>
              </a:tblGrid>
              <a:tr h="685900">
                <a:tc>
                  <a:txBody>
                    <a:bodyPr/>
                    <a:lstStyle/>
                    <a:p>
                      <a:pPr indent="0" lvl="0" marL="0" rtl="0" algn="ctr">
                        <a:lnSpc>
                          <a:spcPct val="115000"/>
                        </a:lnSpc>
                        <a:spcBef>
                          <a:spcPts val="0"/>
                        </a:spcBef>
                        <a:spcAft>
                          <a:spcPts val="0"/>
                        </a:spcAft>
                        <a:buNone/>
                      </a:pPr>
                      <a:r>
                        <a:rPr b="1" lang="en-IN" sz="2000"/>
                        <a:t>Feature</a:t>
                      </a:r>
                      <a:endParaRPr b="1" sz="2000"/>
                    </a:p>
                  </a:txBody>
                  <a:tcPr marT="91425" marB="91425" marR="91425" marL="91425"/>
                </a:tc>
                <a:tc>
                  <a:txBody>
                    <a:bodyPr/>
                    <a:lstStyle/>
                    <a:p>
                      <a:pPr indent="0" lvl="0" marL="0" marR="0" rtl="0" algn="ctr">
                        <a:lnSpc>
                          <a:spcPct val="115000"/>
                        </a:lnSpc>
                        <a:spcBef>
                          <a:spcPts val="0"/>
                        </a:spcBef>
                        <a:spcAft>
                          <a:spcPts val="0"/>
                        </a:spcAft>
                        <a:buNone/>
                      </a:pPr>
                      <a:r>
                        <a:rPr b="1" lang="en-IN" sz="2000"/>
                        <a:t>Logistic</a:t>
                      </a:r>
                      <a:r>
                        <a:rPr b="1" lang="en-IN" sz="1100"/>
                        <a:t> </a:t>
                      </a:r>
                      <a:r>
                        <a:rPr b="1" lang="en-IN" sz="2000"/>
                        <a:t>Regression</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2000"/>
                        <a:t>SVM</a:t>
                      </a:r>
                      <a:endParaRPr b="1" sz="1100"/>
                    </a:p>
                  </a:txBody>
                  <a:tcPr marT="91425" marB="91425" marR="91425" marL="91425"/>
                </a:tc>
              </a:tr>
              <a:tr h="713225">
                <a:tc>
                  <a:txBody>
                    <a:bodyPr/>
                    <a:lstStyle/>
                    <a:p>
                      <a:pPr indent="0" lvl="0" marL="0" rtl="0" algn="l">
                        <a:spcBef>
                          <a:spcPts val="0"/>
                        </a:spcBef>
                        <a:spcAft>
                          <a:spcPts val="0"/>
                        </a:spcAft>
                        <a:buNone/>
                      </a:pPr>
                      <a:r>
                        <a:rPr lang="en-IN"/>
                        <a:t>Type</a:t>
                      </a:r>
                      <a:endParaRPr/>
                    </a:p>
                  </a:txBody>
                  <a:tcPr marT="91425" marB="91425" marR="91425" marL="91425"/>
                </a:tc>
                <a:tc>
                  <a:txBody>
                    <a:bodyPr/>
                    <a:lstStyle/>
                    <a:p>
                      <a:pPr indent="0" lvl="0" marL="0" rtl="0" algn="l">
                        <a:spcBef>
                          <a:spcPts val="0"/>
                        </a:spcBef>
                        <a:spcAft>
                          <a:spcPts val="0"/>
                        </a:spcAft>
                        <a:buNone/>
                      </a:pPr>
                      <a:r>
                        <a:rPr lang="en-IN"/>
                        <a:t>Probabilistic classifier</a:t>
                      </a:r>
                      <a:endParaRPr/>
                    </a:p>
                  </a:txBody>
                  <a:tcPr marT="91425" marB="91425" marR="91425" marL="91425"/>
                </a:tc>
                <a:tc>
                  <a:txBody>
                    <a:bodyPr/>
                    <a:lstStyle/>
                    <a:p>
                      <a:pPr indent="0" lvl="0" marL="0" rtl="0" algn="l">
                        <a:spcBef>
                          <a:spcPts val="0"/>
                        </a:spcBef>
                        <a:spcAft>
                          <a:spcPts val="0"/>
                        </a:spcAft>
                        <a:buNone/>
                      </a:pPr>
                      <a:r>
                        <a:rPr lang="en-IN"/>
                        <a:t>Margin-based classifier</a:t>
                      </a:r>
                      <a:endParaRPr/>
                    </a:p>
                  </a:txBody>
                  <a:tcPr marT="91425" marB="91425" marR="91425" marL="91425"/>
                </a:tc>
              </a:tr>
              <a:tr h="713225">
                <a:tc>
                  <a:txBody>
                    <a:bodyPr/>
                    <a:lstStyle/>
                    <a:p>
                      <a:pPr indent="0" lvl="0" marL="0" rtl="0" algn="l">
                        <a:spcBef>
                          <a:spcPts val="0"/>
                        </a:spcBef>
                        <a:spcAft>
                          <a:spcPts val="0"/>
                        </a:spcAft>
                        <a:buNone/>
                      </a:pPr>
                      <a:r>
                        <a:rPr lang="en-IN"/>
                        <a:t>Output</a:t>
                      </a:r>
                      <a:endParaRPr/>
                    </a:p>
                  </a:txBody>
                  <a:tcPr marT="91425" marB="91425" marR="91425" marL="91425"/>
                </a:tc>
                <a:tc>
                  <a:txBody>
                    <a:bodyPr/>
                    <a:lstStyle/>
                    <a:p>
                      <a:pPr indent="0" lvl="0" marL="0" rtl="0" algn="l">
                        <a:spcBef>
                          <a:spcPts val="0"/>
                        </a:spcBef>
                        <a:spcAft>
                          <a:spcPts val="0"/>
                        </a:spcAft>
                        <a:buNone/>
                      </a:pPr>
                      <a:r>
                        <a:rPr lang="en-IN"/>
                        <a:t>Probability (0-1)</a:t>
                      </a:r>
                      <a:endParaRPr/>
                    </a:p>
                  </a:txBody>
                  <a:tcPr marT="91425" marB="91425" marR="91425" marL="91425"/>
                </a:tc>
                <a:tc>
                  <a:txBody>
                    <a:bodyPr/>
                    <a:lstStyle/>
                    <a:p>
                      <a:pPr indent="0" lvl="0" marL="0" rtl="0" algn="l">
                        <a:spcBef>
                          <a:spcPts val="0"/>
                        </a:spcBef>
                        <a:spcAft>
                          <a:spcPts val="0"/>
                        </a:spcAft>
                        <a:buNone/>
                      </a:pPr>
                      <a:r>
                        <a:rPr lang="en-IN"/>
                        <a:t>Class label (e.g., -1, 1)</a:t>
                      </a:r>
                      <a:endParaRPr/>
                    </a:p>
                  </a:txBody>
                  <a:tcPr marT="91425" marB="91425" marR="91425" marL="91425"/>
                </a:tc>
              </a:tr>
              <a:tr h="713225">
                <a:tc>
                  <a:txBody>
                    <a:bodyPr/>
                    <a:lstStyle/>
                    <a:p>
                      <a:pPr indent="0" lvl="0" marL="0" rtl="0" algn="l">
                        <a:spcBef>
                          <a:spcPts val="0"/>
                        </a:spcBef>
                        <a:spcAft>
                          <a:spcPts val="0"/>
                        </a:spcAft>
                        <a:buNone/>
                      </a:pPr>
                      <a:r>
                        <a:rPr lang="en-IN"/>
                        <a:t>Loss Function</a:t>
                      </a:r>
                      <a:endParaRPr/>
                    </a:p>
                  </a:txBody>
                  <a:tcPr marT="91425" marB="91425" marR="91425" marL="91425"/>
                </a:tc>
                <a:tc>
                  <a:txBody>
                    <a:bodyPr/>
                    <a:lstStyle/>
                    <a:p>
                      <a:pPr indent="0" lvl="0" marL="0" rtl="0" algn="l">
                        <a:spcBef>
                          <a:spcPts val="0"/>
                        </a:spcBef>
                        <a:spcAft>
                          <a:spcPts val="0"/>
                        </a:spcAft>
                        <a:buNone/>
                      </a:pPr>
                      <a:r>
                        <a:rPr lang="en-IN"/>
                        <a:t>Log Loss (Cross-Entropy)</a:t>
                      </a:r>
                      <a:endParaRPr/>
                    </a:p>
                  </a:txBody>
                  <a:tcPr marT="91425" marB="91425" marR="91425" marL="91425"/>
                </a:tc>
                <a:tc>
                  <a:txBody>
                    <a:bodyPr/>
                    <a:lstStyle/>
                    <a:p>
                      <a:pPr indent="0" lvl="0" marL="0" rtl="0" algn="l">
                        <a:spcBef>
                          <a:spcPts val="0"/>
                        </a:spcBef>
                        <a:spcAft>
                          <a:spcPts val="0"/>
                        </a:spcAft>
                        <a:buNone/>
                      </a:pPr>
                      <a:r>
                        <a:rPr lang="en-IN"/>
                        <a:t>Hinge Loss</a:t>
                      </a:r>
                      <a:endParaRPr/>
                    </a:p>
                  </a:txBody>
                  <a:tcPr marT="91425" marB="91425" marR="91425" marL="91425"/>
                </a:tc>
              </a:tr>
              <a:tr h="713225">
                <a:tc>
                  <a:txBody>
                    <a:bodyPr/>
                    <a:lstStyle/>
                    <a:p>
                      <a:pPr indent="0" lvl="0" marL="0" rtl="0" algn="l">
                        <a:spcBef>
                          <a:spcPts val="0"/>
                        </a:spcBef>
                        <a:spcAft>
                          <a:spcPts val="0"/>
                        </a:spcAft>
                        <a:buNone/>
                      </a:pPr>
                      <a:r>
                        <a:rPr lang="en-IN"/>
                        <a:t>Handles Nonlinear Data</a:t>
                      </a:r>
                      <a:endParaRPr/>
                    </a:p>
                  </a:txBody>
                  <a:tcPr marT="91425" marB="91425" marR="91425" marL="91425"/>
                </a:tc>
                <a:tc>
                  <a:txBody>
                    <a:bodyPr/>
                    <a:lstStyle/>
                    <a:p>
                      <a:pPr indent="0" lvl="0" marL="0" rtl="0" algn="l">
                        <a:spcBef>
                          <a:spcPts val="0"/>
                        </a:spcBef>
                        <a:spcAft>
                          <a:spcPts val="0"/>
                        </a:spcAft>
                        <a:buNone/>
                      </a:pPr>
                      <a:r>
                        <a:rPr lang="en-IN"/>
                        <a:t>With feature engineering</a:t>
                      </a:r>
                      <a:endParaRPr/>
                    </a:p>
                  </a:txBody>
                  <a:tcPr marT="91425" marB="91425" marR="91425" marL="91425"/>
                </a:tc>
                <a:tc>
                  <a:txBody>
                    <a:bodyPr/>
                    <a:lstStyle/>
                    <a:p>
                      <a:pPr indent="0" lvl="0" marL="0" rtl="0" algn="l">
                        <a:spcBef>
                          <a:spcPts val="0"/>
                        </a:spcBef>
                        <a:spcAft>
                          <a:spcPts val="0"/>
                        </a:spcAft>
                        <a:buNone/>
                      </a:pPr>
                      <a:r>
                        <a:rPr lang="en-IN"/>
                        <a:t>Yes (using kernel trick)</a:t>
                      </a:r>
                      <a:endParaRPr/>
                    </a:p>
                  </a:txBody>
                  <a:tcPr marT="91425" marB="91425" marR="91425" marL="91425"/>
                </a:tc>
              </a:tr>
              <a:tr h="713225">
                <a:tc>
                  <a:txBody>
                    <a:bodyPr/>
                    <a:lstStyle/>
                    <a:p>
                      <a:pPr indent="0" lvl="0" marL="0" rtl="0" algn="l">
                        <a:spcBef>
                          <a:spcPts val="0"/>
                        </a:spcBef>
                        <a:spcAft>
                          <a:spcPts val="0"/>
                        </a:spcAft>
                        <a:buNone/>
                      </a:pPr>
                      <a:r>
                        <a:rPr lang="en-IN"/>
                        <a:t>Robust to Outliers</a:t>
                      </a:r>
                      <a:endParaRPr/>
                    </a:p>
                  </a:txBody>
                  <a:tcPr marT="91425" marB="91425" marR="91425" marL="91425"/>
                </a:tc>
                <a:tc>
                  <a:txBody>
                    <a:bodyPr/>
                    <a:lstStyle/>
                    <a:p>
                      <a:pPr indent="0" lvl="0" marL="0" rtl="0" algn="l">
                        <a:spcBef>
                          <a:spcPts val="0"/>
                        </a:spcBef>
                        <a:spcAft>
                          <a:spcPts val="0"/>
                        </a:spcAft>
                        <a:buNone/>
                      </a:pPr>
                      <a:r>
                        <a:rPr lang="en-IN"/>
                        <a:t>No</a:t>
                      </a:r>
                      <a:endParaRPr/>
                    </a:p>
                  </a:txBody>
                  <a:tcPr marT="91425" marB="91425" marR="91425" marL="91425"/>
                </a:tc>
                <a:tc>
                  <a:txBody>
                    <a:bodyPr/>
                    <a:lstStyle/>
                    <a:p>
                      <a:pPr indent="0" lvl="0" marL="0" rtl="0" algn="l">
                        <a:spcBef>
                          <a:spcPts val="0"/>
                        </a:spcBef>
                        <a:spcAft>
                          <a:spcPts val="0"/>
                        </a:spcAft>
                        <a:buNone/>
                      </a:pPr>
                      <a:r>
                        <a:rPr lang="en-IN"/>
                        <a:t>Yes</a:t>
                      </a:r>
                      <a:endParaRPr/>
                    </a:p>
                  </a:txBody>
                  <a:tcPr marT="91425" marB="91425" marR="91425" marL="91425"/>
                </a:tc>
              </a:tr>
              <a:tr h="1097325">
                <a:tc>
                  <a:txBody>
                    <a:bodyPr/>
                    <a:lstStyle/>
                    <a:p>
                      <a:pPr indent="0" lvl="0" marL="0" rtl="0" algn="l">
                        <a:spcBef>
                          <a:spcPts val="0"/>
                        </a:spcBef>
                        <a:spcAft>
                          <a:spcPts val="0"/>
                        </a:spcAft>
                        <a:buNone/>
                      </a:pPr>
                      <a:r>
                        <a:rPr lang="en-IN"/>
                        <a:t>Gives Probabilities</a:t>
                      </a:r>
                      <a:endParaRPr/>
                    </a:p>
                  </a:txBody>
                  <a:tcPr marT="91425" marB="91425" marR="91425" marL="91425"/>
                </a:tc>
                <a:tc>
                  <a:txBody>
                    <a:bodyPr/>
                    <a:lstStyle/>
                    <a:p>
                      <a:pPr indent="0" lvl="0" marL="0" rtl="0" algn="l">
                        <a:spcBef>
                          <a:spcPts val="0"/>
                        </a:spcBef>
                        <a:spcAft>
                          <a:spcPts val="0"/>
                        </a:spcAft>
                        <a:buNone/>
                      </a:pPr>
                      <a:r>
                        <a:rPr lang="en-IN"/>
                        <a:t>Yes</a:t>
                      </a:r>
                      <a:endParaRPr/>
                    </a:p>
                  </a:txBody>
                  <a:tcPr marT="91425" marB="91425" marR="91425" marL="91425"/>
                </a:tc>
                <a:tc>
                  <a:txBody>
                    <a:bodyPr/>
                    <a:lstStyle/>
                    <a:p>
                      <a:pPr indent="0" lvl="0" marL="0" rtl="0" algn="l">
                        <a:spcBef>
                          <a:spcPts val="0"/>
                        </a:spcBef>
                        <a:spcAft>
                          <a:spcPts val="0"/>
                        </a:spcAft>
                        <a:buNone/>
                      </a:pPr>
                      <a:r>
                        <a:rPr lang="en-IN"/>
                        <a:t>No (only with calibration)</a:t>
                      </a:r>
                      <a:endParaRPr/>
                    </a:p>
                  </a:txBody>
                  <a:tcPr marT="91425" marB="91425" marR="91425" marL="91425"/>
                </a:tc>
              </a:tr>
            </a:tbl>
          </a:graphicData>
        </a:graphic>
      </p:graphicFrame>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55"/>
          <p:cNvSpPr txBox="1"/>
          <p:nvPr>
            <p:ph type="title"/>
          </p:nvPr>
        </p:nvSpPr>
        <p:spPr>
          <a:xfrm>
            <a:off x="1403648" y="476672"/>
            <a:ext cx="5328592" cy="648072"/>
          </a:xfrm>
          <a:prstGeom prst="rect">
            <a:avLst/>
          </a:prstGeom>
          <a:noFill/>
          <a:ln>
            <a:noFill/>
          </a:ln>
        </p:spPr>
        <p:txBody>
          <a:bodyPr anchorCtr="0" anchor="b" bIns="0" lIns="0" spcFirstLastPara="1" rIns="0" wrap="square" tIns="45700">
            <a:normAutofit fontScale="90000"/>
          </a:bodyPr>
          <a:lstStyle/>
          <a:p>
            <a:pPr indent="0" lvl="0" marL="0" rtl="0" algn="ctr">
              <a:spcBef>
                <a:spcPts val="0"/>
              </a:spcBef>
              <a:spcAft>
                <a:spcPts val="0"/>
              </a:spcAft>
              <a:buClr>
                <a:srgbClr val="FF0000"/>
              </a:buClr>
              <a:buSzPct val="100000"/>
              <a:buFont typeface="Arial Black"/>
              <a:buNone/>
            </a:pPr>
            <a:r>
              <a:rPr b="1" lang="en-IN" sz="3600">
                <a:solidFill>
                  <a:srgbClr val="FF0000"/>
                </a:solidFill>
                <a:latin typeface="Arial Black"/>
                <a:ea typeface="Arial Black"/>
                <a:cs typeface="Arial Black"/>
                <a:sym typeface="Arial Black"/>
              </a:rPr>
              <a:t>Regression Algorithms</a:t>
            </a:r>
            <a:endParaRPr b="1" sz="3600">
              <a:solidFill>
                <a:srgbClr val="FF0000"/>
              </a:solidFill>
              <a:latin typeface="Arial Black"/>
              <a:ea typeface="Arial Black"/>
              <a:cs typeface="Arial Black"/>
              <a:sym typeface="Arial Black"/>
            </a:endParaRPr>
          </a:p>
        </p:txBody>
      </p:sp>
      <p:sp>
        <p:nvSpPr>
          <p:cNvPr id="526" name="Google Shape;526;p55"/>
          <p:cNvSpPr txBox="1"/>
          <p:nvPr>
            <p:ph idx="1" type="body"/>
          </p:nvPr>
        </p:nvSpPr>
        <p:spPr>
          <a:xfrm>
            <a:off x="251520" y="1268760"/>
            <a:ext cx="8435280" cy="5055840"/>
          </a:xfrm>
          <a:prstGeom prst="rect">
            <a:avLst/>
          </a:prstGeom>
          <a:noFill/>
          <a:ln>
            <a:noFill/>
          </a:ln>
        </p:spPr>
        <p:txBody>
          <a:bodyPr anchorCtr="0" anchor="t" bIns="45700" lIns="91425" spcFirstLastPara="1" rIns="91425" wrap="square" tIns="45700">
            <a:normAutofit fontScale="92500" lnSpcReduction="20000"/>
          </a:bodyPr>
          <a:lstStyle/>
          <a:p>
            <a:pPr indent="-282463" lvl="0" marL="274320" rtl="0" algn="just">
              <a:lnSpc>
                <a:spcPct val="150000"/>
              </a:lnSpc>
              <a:spcBef>
                <a:spcPts val="0"/>
              </a:spcBef>
              <a:spcAft>
                <a:spcPts val="0"/>
              </a:spcAft>
              <a:buSzPct val="95000"/>
              <a:buChar char="•"/>
            </a:pPr>
            <a:r>
              <a:rPr lang="en-IN" sz="1800">
                <a:latin typeface="Times New Roman"/>
                <a:ea typeface="Times New Roman"/>
                <a:cs typeface="Times New Roman"/>
                <a:sym typeface="Times New Roman"/>
              </a:rPr>
              <a:t>Regression is a supervised learning technique which helps in finding the correlation between variables and enables us to predict the continuous output variable based on the one or more predictor variables. It is mainly used for prediction, forecasting, time series modeling, and determining the causal-effect relationship between variables.</a:t>
            </a:r>
            <a:endParaRPr/>
          </a:p>
          <a:p>
            <a:pPr indent="-282463" lvl="0" marL="274320" rtl="0" algn="just">
              <a:lnSpc>
                <a:spcPct val="150000"/>
              </a:lnSpc>
              <a:spcBef>
                <a:spcPts val="306"/>
              </a:spcBef>
              <a:spcAft>
                <a:spcPts val="0"/>
              </a:spcAft>
              <a:buSzPct val="95000"/>
              <a:buChar char="•"/>
            </a:pPr>
            <a:r>
              <a:rPr lang="en-IN" sz="1800">
                <a:latin typeface="Times New Roman"/>
                <a:ea typeface="Times New Roman"/>
                <a:cs typeface="Times New Roman"/>
                <a:sym typeface="Times New Roman"/>
              </a:rPr>
              <a:t>In Regression, we plot a graph between the variables which best fits the given </a:t>
            </a:r>
            <a:r>
              <a:rPr lang="en-IN" sz="1800">
                <a:latin typeface="Times New Roman"/>
                <a:ea typeface="Times New Roman"/>
                <a:cs typeface="Times New Roman"/>
                <a:sym typeface="Times New Roman"/>
              </a:rPr>
              <a:t>data points</a:t>
            </a:r>
            <a:r>
              <a:rPr lang="en-IN" sz="1800">
                <a:latin typeface="Times New Roman"/>
                <a:ea typeface="Times New Roman"/>
                <a:cs typeface="Times New Roman"/>
                <a:sym typeface="Times New Roman"/>
              </a:rPr>
              <a:t>, using this plot, the machine learning model can make predictions about the data. In simple words, </a:t>
            </a:r>
            <a:r>
              <a:rPr b="1" i="1" lang="en-IN" sz="1800">
                <a:latin typeface="Times New Roman"/>
                <a:ea typeface="Times New Roman"/>
                <a:cs typeface="Times New Roman"/>
                <a:sym typeface="Times New Roman"/>
              </a:rPr>
              <a:t>"Regression shows a line or curve that passes through all the </a:t>
            </a:r>
            <a:r>
              <a:rPr b="1" i="1" lang="en-IN" sz="1800">
                <a:latin typeface="Times New Roman"/>
                <a:ea typeface="Times New Roman"/>
                <a:cs typeface="Times New Roman"/>
                <a:sym typeface="Times New Roman"/>
              </a:rPr>
              <a:t>data points</a:t>
            </a:r>
            <a:r>
              <a:rPr b="1" i="1" lang="en-IN" sz="1800">
                <a:latin typeface="Times New Roman"/>
                <a:ea typeface="Times New Roman"/>
                <a:cs typeface="Times New Roman"/>
                <a:sym typeface="Times New Roman"/>
              </a:rPr>
              <a:t> on target-predictor graph in such a way that the vertical distance between the </a:t>
            </a:r>
            <a:r>
              <a:rPr b="1" i="1" lang="en-IN" sz="1800">
                <a:latin typeface="Times New Roman"/>
                <a:ea typeface="Times New Roman"/>
                <a:cs typeface="Times New Roman"/>
                <a:sym typeface="Times New Roman"/>
              </a:rPr>
              <a:t>data points</a:t>
            </a:r>
            <a:r>
              <a:rPr b="1" i="1" lang="en-IN" sz="1800">
                <a:latin typeface="Times New Roman"/>
                <a:ea typeface="Times New Roman"/>
                <a:cs typeface="Times New Roman"/>
                <a:sym typeface="Times New Roman"/>
              </a:rPr>
              <a:t> and the regression line is minimum."</a:t>
            </a:r>
            <a:r>
              <a:rPr lang="en-IN" sz="1800">
                <a:latin typeface="Times New Roman"/>
                <a:ea typeface="Times New Roman"/>
                <a:cs typeface="Times New Roman"/>
                <a:sym typeface="Times New Roman"/>
              </a:rPr>
              <a:t> The distance between </a:t>
            </a:r>
            <a:r>
              <a:rPr lang="en-IN" sz="1800">
                <a:latin typeface="Times New Roman"/>
                <a:ea typeface="Times New Roman"/>
                <a:cs typeface="Times New Roman"/>
                <a:sym typeface="Times New Roman"/>
              </a:rPr>
              <a:t>data points</a:t>
            </a:r>
            <a:r>
              <a:rPr lang="en-IN" sz="1800">
                <a:latin typeface="Times New Roman"/>
                <a:ea typeface="Times New Roman"/>
                <a:cs typeface="Times New Roman"/>
                <a:sym typeface="Times New Roman"/>
              </a:rPr>
              <a:t> and line tells whether a model has captured a strong relationship or not.</a:t>
            </a:r>
            <a:endParaRPr/>
          </a:p>
          <a:p>
            <a:pPr indent="0" lvl="0" marL="0" rtl="0" algn="l">
              <a:lnSpc>
                <a:spcPct val="150000"/>
              </a:lnSpc>
              <a:spcBef>
                <a:spcPts val="306"/>
              </a:spcBef>
              <a:spcAft>
                <a:spcPts val="0"/>
              </a:spcAft>
              <a:buSzPct val="95000"/>
              <a:buNone/>
            </a:pPr>
            <a:r>
              <a:rPr lang="en-IN" sz="1800">
                <a:latin typeface="Times New Roman"/>
                <a:ea typeface="Times New Roman"/>
                <a:cs typeface="Times New Roman"/>
                <a:sym typeface="Times New Roman"/>
              </a:rPr>
              <a:t>Some examples of regression can be as:</a:t>
            </a:r>
            <a:endParaRPr/>
          </a:p>
          <a:p>
            <a:pPr indent="-282463" lvl="0" marL="274320" rtl="0" algn="l">
              <a:lnSpc>
                <a:spcPct val="150000"/>
              </a:lnSpc>
              <a:spcBef>
                <a:spcPts val="306"/>
              </a:spcBef>
              <a:spcAft>
                <a:spcPts val="0"/>
              </a:spcAft>
              <a:buSzPct val="95000"/>
              <a:buChar char="⚫"/>
            </a:pPr>
            <a:r>
              <a:rPr lang="en-IN" sz="1800">
                <a:latin typeface="Times New Roman"/>
                <a:ea typeface="Times New Roman"/>
                <a:cs typeface="Times New Roman"/>
                <a:sym typeface="Times New Roman"/>
              </a:rPr>
              <a:t>Prediction of rain using temperature and other factors</a:t>
            </a:r>
            <a:endParaRPr/>
          </a:p>
          <a:p>
            <a:pPr indent="-282463" lvl="0" marL="274320" rtl="0" algn="l">
              <a:lnSpc>
                <a:spcPct val="150000"/>
              </a:lnSpc>
              <a:spcBef>
                <a:spcPts val="306"/>
              </a:spcBef>
              <a:spcAft>
                <a:spcPts val="0"/>
              </a:spcAft>
              <a:buSzPct val="95000"/>
              <a:buChar char="⚫"/>
            </a:pPr>
            <a:r>
              <a:rPr lang="en-IN" sz="1800">
                <a:latin typeface="Times New Roman"/>
                <a:ea typeface="Times New Roman"/>
                <a:cs typeface="Times New Roman"/>
                <a:sym typeface="Times New Roman"/>
              </a:rPr>
              <a:t>Determining Market trends</a:t>
            </a:r>
            <a:endParaRPr/>
          </a:p>
          <a:p>
            <a:pPr indent="-282463" lvl="0" marL="274320" rtl="0" algn="l">
              <a:lnSpc>
                <a:spcPct val="150000"/>
              </a:lnSpc>
              <a:spcBef>
                <a:spcPts val="306"/>
              </a:spcBef>
              <a:spcAft>
                <a:spcPts val="0"/>
              </a:spcAft>
              <a:buSzPct val="95000"/>
              <a:buChar char="⚫"/>
            </a:pPr>
            <a:r>
              <a:rPr lang="en-IN" sz="1800">
                <a:latin typeface="Times New Roman"/>
                <a:ea typeface="Times New Roman"/>
                <a:cs typeface="Times New Roman"/>
                <a:sym typeface="Times New Roman"/>
              </a:rPr>
              <a:t>Prediction of road accidents due to rash driving.</a:t>
            </a:r>
            <a:endParaRPr sz="1800">
              <a:latin typeface="Times New Roman"/>
              <a:ea typeface="Times New Roman"/>
              <a:cs typeface="Times New Roman"/>
              <a:sym typeface="Times New Roman"/>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 name="Shape 530"/>
        <p:cNvGrpSpPr/>
        <p:nvPr/>
      </p:nvGrpSpPr>
      <p:grpSpPr>
        <a:xfrm>
          <a:off x="0" y="0"/>
          <a:ext cx="0" cy="0"/>
          <a:chOff x="0" y="0"/>
          <a:chExt cx="0" cy="0"/>
        </a:xfrm>
      </p:grpSpPr>
      <p:sp>
        <p:nvSpPr>
          <p:cNvPr id="531" name="Google Shape;531;p56"/>
          <p:cNvSpPr txBox="1"/>
          <p:nvPr>
            <p:ph idx="1" type="body"/>
          </p:nvPr>
        </p:nvSpPr>
        <p:spPr>
          <a:xfrm>
            <a:off x="411487" y="738139"/>
            <a:ext cx="8507400" cy="5919900"/>
          </a:xfrm>
          <a:prstGeom prst="rect">
            <a:avLst/>
          </a:prstGeom>
          <a:noFill/>
          <a:ln>
            <a:noFill/>
          </a:ln>
        </p:spPr>
        <p:txBody>
          <a:bodyPr anchorCtr="0" anchor="t" bIns="45700" lIns="91425" spcFirstLastPara="1" rIns="91425" wrap="square" tIns="45700">
            <a:normAutofit fontScale="77500"/>
          </a:bodyPr>
          <a:lstStyle/>
          <a:p>
            <a:pPr indent="0" lvl="0" marL="0" rtl="0" algn="l">
              <a:lnSpc>
                <a:spcPct val="160000"/>
              </a:lnSpc>
              <a:spcBef>
                <a:spcPts val="0"/>
              </a:spcBef>
              <a:spcAft>
                <a:spcPts val="0"/>
              </a:spcAft>
              <a:buSzPct val="95000"/>
              <a:buNone/>
            </a:pPr>
            <a:r>
              <a:rPr b="1" lang="en-IN" sz="3100">
                <a:latin typeface="Times New Roman"/>
                <a:ea typeface="Times New Roman"/>
                <a:cs typeface="Times New Roman"/>
                <a:sym typeface="Times New Roman"/>
              </a:rPr>
              <a:t>Terminologies Related to the Regression Analysis:</a:t>
            </a:r>
            <a:endParaRPr sz="2100">
              <a:latin typeface="Times New Roman"/>
              <a:ea typeface="Times New Roman"/>
              <a:cs typeface="Times New Roman"/>
              <a:sym typeface="Times New Roman"/>
            </a:endParaRPr>
          </a:p>
          <a:p>
            <a:pPr indent="-274350" lvl="0" marL="274320" rtl="0" algn="just">
              <a:lnSpc>
                <a:spcPct val="160000"/>
              </a:lnSpc>
              <a:spcBef>
                <a:spcPts val="325"/>
              </a:spcBef>
              <a:spcAft>
                <a:spcPts val="0"/>
              </a:spcAft>
              <a:buSzPct val="95000"/>
              <a:buChar char="⚫"/>
            </a:pPr>
            <a:r>
              <a:rPr b="1" lang="en-IN" sz="2100">
                <a:latin typeface="Times New Roman"/>
                <a:ea typeface="Times New Roman"/>
                <a:cs typeface="Times New Roman"/>
                <a:sym typeface="Times New Roman"/>
              </a:rPr>
              <a:t>Dependent Variable:</a:t>
            </a:r>
            <a:r>
              <a:rPr lang="en-IN" sz="2100">
                <a:latin typeface="Times New Roman"/>
                <a:ea typeface="Times New Roman"/>
                <a:cs typeface="Times New Roman"/>
                <a:sym typeface="Times New Roman"/>
              </a:rPr>
              <a:t> The main factor in Regression analysis which we want to predict or understand is called the dependent variable. It is also called </a:t>
            </a:r>
            <a:r>
              <a:rPr b="1" lang="en-IN" sz="2100">
                <a:latin typeface="Times New Roman"/>
                <a:ea typeface="Times New Roman"/>
                <a:cs typeface="Times New Roman"/>
                <a:sym typeface="Times New Roman"/>
              </a:rPr>
              <a:t>target variable</a:t>
            </a:r>
            <a:r>
              <a:rPr lang="en-IN" sz="2100">
                <a:latin typeface="Times New Roman"/>
                <a:ea typeface="Times New Roman"/>
                <a:cs typeface="Times New Roman"/>
                <a:sym typeface="Times New Roman"/>
              </a:rPr>
              <a:t>.</a:t>
            </a:r>
            <a:endParaRPr/>
          </a:p>
          <a:p>
            <a:pPr indent="-274350" lvl="0" marL="274320" rtl="0" algn="just">
              <a:lnSpc>
                <a:spcPct val="160000"/>
              </a:lnSpc>
              <a:spcBef>
                <a:spcPts val="325"/>
              </a:spcBef>
              <a:spcAft>
                <a:spcPts val="0"/>
              </a:spcAft>
              <a:buSzPct val="95000"/>
              <a:buChar char="⚫"/>
            </a:pPr>
            <a:r>
              <a:rPr b="1" lang="en-IN" sz="2100">
                <a:latin typeface="Times New Roman"/>
                <a:ea typeface="Times New Roman"/>
                <a:cs typeface="Times New Roman"/>
                <a:sym typeface="Times New Roman"/>
              </a:rPr>
              <a:t>Independent Variable:</a:t>
            </a:r>
            <a:r>
              <a:rPr lang="en-IN" sz="2100">
                <a:latin typeface="Times New Roman"/>
                <a:ea typeface="Times New Roman"/>
                <a:cs typeface="Times New Roman"/>
                <a:sym typeface="Times New Roman"/>
              </a:rPr>
              <a:t> The factors which affect the dependent variables or which are used to predict the values of the dependent variables are called independent variable, also called as a </a:t>
            </a:r>
            <a:r>
              <a:rPr b="1" lang="en-IN" sz="2100">
                <a:latin typeface="Times New Roman"/>
                <a:ea typeface="Times New Roman"/>
                <a:cs typeface="Times New Roman"/>
                <a:sym typeface="Times New Roman"/>
              </a:rPr>
              <a:t>predictor</a:t>
            </a:r>
            <a:r>
              <a:rPr lang="en-IN" sz="2100">
                <a:latin typeface="Times New Roman"/>
                <a:ea typeface="Times New Roman"/>
                <a:cs typeface="Times New Roman"/>
                <a:sym typeface="Times New Roman"/>
              </a:rPr>
              <a:t>.</a:t>
            </a:r>
            <a:endParaRPr/>
          </a:p>
          <a:p>
            <a:pPr indent="-274350" lvl="0" marL="274320" rtl="0" algn="just">
              <a:lnSpc>
                <a:spcPct val="160000"/>
              </a:lnSpc>
              <a:spcBef>
                <a:spcPts val="325"/>
              </a:spcBef>
              <a:spcAft>
                <a:spcPts val="0"/>
              </a:spcAft>
              <a:buSzPct val="95000"/>
              <a:buChar char="⚫"/>
            </a:pPr>
            <a:r>
              <a:rPr b="1" lang="en-IN" sz="2100">
                <a:latin typeface="Times New Roman"/>
                <a:ea typeface="Times New Roman"/>
                <a:cs typeface="Times New Roman"/>
                <a:sym typeface="Times New Roman"/>
              </a:rPr>
              <a:t>Outliers:</a:t>
            </a:r>
            <a:r>
              <a:rPr lang="en-IN" sz="2100">
                <a:latin typeface="Times New Roman"/>
                <a:ea typeface="Times New Roman"/>
                <a:cs typeface="Times New Roman"/>
                <a:sym typeface="Times New Roman"/>
              </a:rPr>
              <a:t> Outlier is an observation which contains either very low value or very high value in comparison to other observed values. An outlier may hamper the result, so it should be avoided.</a:t>
            </a:r>
            <a:endParaRPr/>
          </a:p>
          <a:p>
            <a:pPr indent="-274350" lvl="0" marL="274320" rtl="0" algn="just">
              <a:lnSpc>
                <a:spcPct val="160000"/>
              </a:lnSpc>
              <a:spcBef>
                <a:spcPts val="325"/>
              </a:spcBef>
              <a:spcAft>
                <a:spcPts val="0"/>
              </a:spcAft>
              <a:buSzPct val="95000"/>
              <a:buChar char="⚫"/>
            </a:pPr>
            <a:r>
              <a:rPr b="1" lang="en-IN" sz="2100">
                <a:latin typeface="Times New Roman"/>
                <a:ea typeface="Times New Roman"/>
                <a:cs typeface="Times New Roman"/>
                <a:sym typeface="Times New Roman"/>
              </a:rPr>
              <a:t>Multicollinearity:</a:t>
            </a:r>
            <a:r>
              <a:rPr lang="en-IN" sz="2100">
                <a:latin typeface="Times New Roman"/>
                <a:ea typeface="Times New Roman"/>
                <a:cs typeface="Times New Roman"/>
                <a:sym typeface="Times New Roman"/>
              </a:rPr>
              <a:t> If the independent variables are highly correlated with each other than other variables, then such condition is called Multicollinearity. It should not be present in the dataset, because it creates problem while ranking the most affecting variable.</a:t>
            </a:r>
            <a:endParaRPr/>
          </a:p>
          <a:p>
            <a:pPr indent="-274349" lvl="0" marL="274320" rtl="0" algn="just">
              <a:lnSpc>
                <a:spcPct val="160000"/>
              </a:lnSpc>
              <a:spcBef>
                <a:spcPts val="325"/>
              </a:spcBef>
              <a:spcAft>
                <a:spcPts val="0"/>
              </a:spcAft>
              <a:buSzPct val="95000"/>
              <a:buChar char="⚫"/>
            </a:pPr>
            <a:r>
              <a:rPr b="1" lang="en-IN" sz="2100">
                <a:latin typeface="Times New Roman"/>
                <a:ea typeface="Times New Roman"/>
                <a:cs typeface="Times New Roman"/>
                <a:sym typeface="Times New Roman"/>
              </a:rPr>
              <a:t>Underfitting and Overfitting:</a:t>
            </a:r>
            <a:r>
              <a:rPr lang="en-IN" sz="2100">
                <a:latin typeface="Times New Roman"/>
                <a:ea typeface="Times New Roman"/>
                <a:cs typeface="Times New Roman"/>
                <a:sym typeface="Times New Roman"/>
              </a:rPr>
              <a:t> If our algorithm works well with the training dataset but not well with test dataset, then such problem is called </a:t>
            </a:r>
            <a:r>
              <a:rPr b="1" lang="en-IN" sz="2100">
                <a:latin typeface="Times New Roman"/>
                <a:ea typeface="Times New Roman"/>
                <a:cs typeface="Times New Roman"/>
                <a:sym typeface="Times New Roman"/>
              </a:rPr>
              <a:t>Overfitting</a:t>
            </a:r>
            <a:r>
              <a:rPr lang="en-IN" sz="2100">
                <a:latin typeface="Times New Roman"/>
                <a:ea typeface="Times New Roman"/>
                <a:cs typeface="Times New Roman"/>
                <a:sym typeface="Times New Roman"/>
              </a:rPr>
              <a:t>. And if our algorithm does not perform well even with training dataset, then such problem is called </a:t>
            </a:r>
            <a:r>
              <a:rPr b="1" lang="en-IN" sz="2100">
                <a:latin typeface="Times New Roman"/>
                <a:ea typeface="Times New Roman"/>
                <a:cs typeface="Times New Roman"/>
                <a:sym typeface="Times New Roman"/>
              </a:rPr>
              <a:t>underfitting</a:t>
            </a:r>
            <a:r>
              <a:rPr lang="en-IN" sz="2100">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57"/>
          <p:cNvSpPr txBox="1"/>
          <p:nvPr>
            <p:ph idx="1" type="body"/>
          </p:nvPr>
        </p:nvSpPr>
        <p:spPr>
          <a:xfrm>
            <a:off x="179500" y="977225"/>
            <a:ext cx="8507400" cy="5347500"/>
          </a:xfrm>
          <a:prstGeom prst="rect">
            <a:avLst/>
          </a:prstGeom>
          <a:noFill/>
          <a:ln>
            <a:noFill/>
          </a:ln>
        </p:spPr>
        <p:txBody>
          <a:bodyPr anchorCtr="0" anchor="t" bIns="45700" lIns="91425" spcFirstLastPara="1" rIns="91425" wrap="square" tIns="45700">
            <a:normAutofit/>
          </a:bodyPr>
          <a:lstStyle/>
          <a:p>
            <a:pPr indent="0" lvl="0" marL="0" rtl="0" algn="ctr">
              <a:spcBef>
                <a:spcPts val="0"/>
              </a:spcBef>
              <a:spcAft>
                <a:spcPts val="0"/>
              </a:spcAft>
              <a:buSzPts val="2280"/>
              <a:buNone/>
            </a:pPr>
            <a:r>
              <a:rPr b="1" lang="en-IN" sz="2400">
                <a:latin typeface="Times New Roman"/>
                <a:ea typeface="Times New Roman"/>
                <a:cs typeface="Times New Roman"/>
                <a:sym typeface="Times New Roman"/>
              </a:rPr>
              <a:t>Types of Regression</a:t>
            </a:r>
            <a:endParaRPr/>
          </a:p>
          <a:p>
            <a:pPr indent="0" lvl="0" marL="0" rtl="0" algn="l">
              <a:spcBef>
                <a:spcPts val="520"/>
              </a:spcBef>
              <a:spcAft>
                <a:spcPts val="0"/>
              </a:spcAft>
              <a:buSzPts val="2470"/>
              <a:buNone/>
            </a:pPr>
            <a:r>
              <a:t/>
            </a:r>
            <a:endParaRPr/>
          </a:p>
          <a:p>
            <a:pPr indent="-274320" lvl="0" marL="274320" rtl="0" algn="l">
              <a:spcBef>
                <a:spcPts val="400"/>
              </a:spcBef>
              <a:spcAft>
                <a:spcPts val="0"/>
              </a:spcAft>
              <a:buSzPts val="1900"/>
              <a:buChar char="➔"/>
            </a:pPr>
            <a:r>
              <a:rPr lang="en-IN" sz="2000">
                <a:latin typeface="Times New Roman"/>
                <a:ea typeface="Times New Roman"/>
                <a:cs typeface="Times New Roman"/>
                <a:sym typeface="Times New Roman"/>
              </a:rPr>
              <a:t>Linear Regression</a:t>
            </a:r>
            <a:endParaRPr/>
          </a:p>
          <a:p>
            <a:pPr indent="-274320" lvl="0" marL="274320" rtl="0" algn="l">
              <a:spcBef>
                <a:spcPts val="400"/>
              </a:spcBef>
              <a:spcAft>
                <a:spcPts val="0"/>
              </a:spcAft>
              <a:buSzPts val="1900"/>
              <a:buChar char="➔"/>
            </a:pPr>
            <a:r>
              <a:rPr lang="en-IN" sz="2000">
                <a:latin typeface="Times New Roman"/>
                <a:ea typeface="Times New Roman"/>
                <a:cs typeface="Times New Roman"/>
                <a:sym typeface="Times New Roman"/>
              </a:rPr>
              <a:t>Logistic Regression (used for classification)</a:t>
            </a:r>
            <a:endParaRPr sz="2000">
              <a:latin typeface="Times New Roman"/>
              <a:ea typeface="Times New Roman"/>
              <a:cs typeface="Times New Roman"/>
              <a:sym typeface="Times New Roman"/>
            </a:endParaRPr>
          </a:p>
          <a:p>
            <a:pPr indent="0" lvl="0" marL="274320" rtl="0" algn="l">
              <a:spcBef>
                <a:spcPts val="400"/>
              </a:spcBef>
              <a:spcAft>
                <a:spcPts val="0"/>
              </a:spcAft>
              <a:buNone/>
            </a:pPr>
            <a:r>
              <a:t/>
            </a:r>
            <a:endParaRPr sz="2000">
              <a:latin typeface="Times New Roman"/>
              <a:ea typeface="Times New Roman"/>
              <a:cs typeface="Times New Roman"/>
              <a:sym typeface="Times New Roman"/>
            </a:endParaRPr>
          </a:p>
          <a:p>
            <a:pPr indent="0" lvl="0" marL="274320" rtl="0" algn="l">
              <a:spcBef>
                <a:spcPts val="400"/>
              </a:spcBef>
              <a:spcAft>
                <a:spcPts val="0"/>
              </a:spcAft>
              <a:buNone/>
            </a:pPr>
            <a:r>
              <a:rPr b="1" lang="en-IN" sz="2300" u="sng">
                <a:latin typeface="Times New Roman"/>
                <a:ea typeface="Times New Roman"/>
                <a:cs typeface="Times New Roman"/>
                <a:sym typeface="Times New Roman"/>
              </a:rPr>
              <a:t>Linear regression</a:t>
            </a:r>
            <a:endParaRPr b="1" sz="2300" u="sng">
              <a:latin typeface="Times New Roman"/>
              <a:ea typeface="Times New Roman"/>
              <a:cs typeface="Times New Roman"/>
              <a:sym typeface="Times New Roman"/>
            </a:endParaRPr>
          </a:p>
          <a:p>
            <a:pPr indent="0" lvl="0" marL="274320" rtl="0" algn="l">
              <a:spcBef>
                <a:spcPts val="400"/>
              </a:spcBef>
              <a:spcAft>
                <a:spcPts val="0"/>
              </a:spcAft>
              <a:buNone/>
            </a:pPr>
            <a:r>
              <a:t/>
            </a:r>
            <a:endParaRPr b="1" sz="2300" u="sng">
              <a:latin typeface="Times New Roman"/>
              <a:ea typeface="Times New Roman"/>
              <a:cs typeface="Times New Roman"/>
              <a:sym typeface="Times New Roman"/>
            </a:endParaRPr>
          </a:p>
          <a:p>
            <a:pPr indent="0" lvl="0" marL="274320" rtl="0" algn="l">
              <a:lnSpc>
                <a:spcPct val="150000"/>
              </a:lnSpc>
              <a:spcBef>
                <a:spcPts val="400"/>
              </a:spcBef>
              <a:spcAft>
                <a:spcPts val="0"/>
              </a:spcAft>
              <a:buNone/>
            </a:pPr>
            <a:r>
              <a:rPr b="1" lang="en-IN" sz="1800">
                <a:latin typeface="Times New Roman"/>
                <a:ea typeface="Times New Roman"/>
                <a:cs typeface="Times New Roman"/>
                <a:sym typeface="Times New Roman"/>
              </a:rPr>
              <a:t>Linear regression</a:t>
            </a:r>
            <a:r>
              <a:rPr lang="en-IN" sz="1800">
                <a:latin typeface="Times New Roman"/>
                <a:ea typeface="Times New Roman"/>
                <a:cs typeface="Times New Roman"/>
                <a:sym typeface="Times New Roman"/>
              </a:rPr>
              <a:t> is a fundamental statistical and machine learning technique used to model the relationship between a </a:t>
            </a:r>
            <a:r>
              <a:rPr b="1" lang="en-IN" sz="1800">
                <a:latin typeface="Times New Roman"/>
                <a:ea typeface="Times New Roman"/>
                <a:cs typeface="Times New Roman"/>
                <a:sym typeface="Times New Roman"/>
              </a:rPr>
              <a:t>dependent variable (target)</a:t>
            </a:r>
            <a:r>
              <a:rPr lang="en-IN" sz="1800">
                <a:latin typeface="Times New Roman"/>
                <a:ea typeface="Times New Roman"/>
                <a:cs typeface="Times New Roman"/>
                <a:sym typeface="Times New Roman"/>
              </a:rPr>
              <a:t> and one or more </a:t>
            </a:r>
            <a:r>
              <a:rPr b="1" lang="en-IN" sz="1800">
                <a:latin typeface="Times New Roman"/>
                <a:ea typeface="Times New Roman"/>
                <a:cs typeface="Times New Roman"/>
                <a:sym typeface="Times New Roman"/>
              </a:rPr>
              <a:t>independent variables (features)</a:t>
            </a:r>
            <a:r>
              <a:rPr lang="en-IN" sz="1800">
                <a:latin typeface="Times New Roman"/>
                <a:ea typeface="Times New Roman"/>
                <a:cs typeface="Times New Roman"/>
                <a:sym typeface="Times New Roman"/>
              </a:rPr>
              <a:t>. The goal is to fit a line (in simple linear regression) or a hyperplane (in multiple linear regression) that best predicts the target variable based on the input features.</a:t>
            </a:r>
            <a:endParaRPr sz="1800">
              <a:latin typeface="Times New Roman"/>
              <a:ea typeface="Times New Roman"/>
              <a:cs typeface="Times New Roman"/>
              <a:sym typeface="Times New Roman"/>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pic>
        <p:nvPicPr>
          <p:cNvPr id="541" name="Google Shape;541;p59"/>
          <p:cNvPicPr preferRelativeResize="0"/>
          <p:nvPr>
            <p:ph idx="1" type="body"/>
          </p:nvPr>
        </p:nvPicPr>
        <p:blipFill rotWithShape="1">
          <a:blip r:embed="rId3">
            <a:alphaModFix/>
          </a:blip>
          <a:srcRect b="0" l="0" r="0" t="0"/>
          <a:stretch/>
        </p:blipFill>
        <p:spPr>
          <a:xfrm>
            <a:off x="1235300" y="832250"/>
            <a:ext cx="6915900" cy="5828700"/>
          </a:xfrm>
          <a:prstGeom prst="rect">
            <a:avLst/>
          </a:prstGeom>
          <a:noFill/>
          <a:ln>
            <a:noFill/>
          </a:ln>
        </p:spPr>
      </p:pic>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58"/>
          <p:cNvSpPr txBox="1"/>
          <p:nvPr>
            <p:ph idx="1" type="body"/>
          </p:nvPr>
        </p:nvSpPr>
        <p:spPr>
          <a:xfrm>
            <a:off x="352025" y="942573"/>
            <a:ext cx="8291400" cy="5138400"/>
          </a:xfrm>
          <a:prstGeom prst="rect">
            <a:avLst/>
          </a:prstGeom>
          <a:noFill/>
          <a:ln>
            <a:noFill/>
          </a:ln>
        </p:spPr>
        <p:txBody>
          <a:bodyPr anchorCtr="0" anchor="t" bIns="45700" lIns="91425" spcFirstLastPara="1" rIns="91425" wrap="square" tIns="45700">
            <a:normAutofit/>
          </a:bodyPr>
          <a:lstStyle/>
          <a:p>
            <a:pPr indent="0" lvl="0" marL="0" rtl="0" algn="just">
              <a:lnSpc>
                <a:spcPct val="150000"/>
              </a:lnSpc>
              <a:spcBef>
                <a:spcPts val="360"/>
              </a:spcBef>
              <a:spcAft>
                <a:spcPts val="0"/>
              </a:spcAft>
              <a:buNone/>
            </a:pPr>
            <a:r>
              <a:rPr lang="en-IN" sz="1800">
                <a:latin typeface="Times New Roman"/>
                <a:ea typeface="Times New Roman"/>
                <a:cs typeface="Times New Roman"/>
                <a:sym typeface="Times New Roman"/>
              </a:rPr>
              <a:t>Linear regression is one of the easiest and most popular Machine Learning algorithms. It is a statistical method that is used for predictive analysis. Linear regression makes predictions for continuous/real or numeric variables such as </a:t>
            </a:r>
            <a:r>
              <a:rPr b="1" lang="en-IN" sz="1800">
                <a:latin typeface="Times New Roman"/>
                <a:ea typeface="Times New Roman"/>
                <a:cs typeface="Times New Roman"/>
                <a:sym typeface="Times New Roman"/>
              </a:rPr>
              <a:t>sales, salary, age, product price,</a:t>
            </a:r>
            <a:r>
              <a:rPr lang="en-IN" sz="1800">
                <a:latin typeface="Times New Roman"/>
                <a:ea typeface="Times New Roman"/>
                <a:cs typeface="Times New Roman"/>
                <a:sym typeface="Times New Roman"/>
              </a:rPr>
              <a:t> etc.</a:t>
            </a:r>
            <a:endParaRPr sz="1800">
              <a:latin typeface="Times New Roman"/>
              <a:ea typeface="Times New Roman"/>
              <a:cs typeface="Times New Roman"/>
              <a:sym typeface="Times New Roman"/>
            </a:endParaRPr>
          </a:p>
          <a:p>
            <a:pPr indent="0" lvl="0" marL="0" rtl="0" algn="just">
              <a:lnSpc>
                <a:spcPct val="150000"/>
              </a:lnSpc>
              <a:spcBef>
                <a:spcPts val="0"/>
              </a:spcBef>
              <a:spcAft>
                <a:spcPts val="0"/>
              </a:spcAft>
              <a:buNone/>
            </a:pPr>
            <a:r>
              <a:rPr lang="en-IN" sz="1800">
                <a:latin typeface="Times New Roman"/>
                <a:ea typeface="Times New Roman"/>
                <a:cs typeface="Times New Roman"/>
                <a:sym typeface="Times New Roman"/>
              </a:rPr>
              <a:t>Below is the mathematical equation for Linear regression:</a:t>
            </a:r>
            <a:endParaRPr/>
          </a:p>
          <a:p>
            <a:pPr indent="0" lvl="0" marL="274320" rtl="0" algn="just">
              <a:lnSpc>
                <a:spcPct val="150000"/>
              </a:lnSpc>
              <a:spcBef>
                <a:spcPts val="360"/>
              </a:spcBef>
              <a:spcAft>
                <a:spcPts val="0"/>
              </a:spcAft>
              <a:buNone/>
            </a:pPr>
            <a:r>
              <a:rPr b="1" lang="en-IN" sz="1800">
                <a:latin typeface="Times New Roman"/>
                <a:ea typeface="Times New Roman"/>
                <a:cs typeface="Times New Roman"/>
                <a:sym typeface="Times New Roman"/>
              </a:rPr>
              <a:t>y= a</a:t>
            </a:r>
            <a:r>
              <a:rPr b="1" baseline="-25000" lang="en-IN" sz="1800">
                <a:latin typeface="Times New Roman"/>
                <a:ea typeface="Times New Roman"/>
                <a:cs typeface="Times New Roman"/>
                <a:sym typeface="Times New Roman"/>
              </a:rPr>
              <a:t>0</a:t>
            </a:r>
            <a:r>
              <a:rPr b="1" lang="en-IN" sz="1800">
                <a:latin typeface="Times New Roman"/>
                <a:ea typeface="Times New Roman"/>
                <a:cs typeface="Times New Roman"/>
                <a:sym typeface="Times New Roman"/>
              </a:rPr>
              <a:t>+a</a:t>
            </a:r>
            <a:r>
              <a:rPr b="1" baseline="-25000" lang="en-IN" sz="1800">
                <a:latin typeface="Times New Roman"/>
                <a:ea typeface="Times New Roman"/>
                <a:cs typeface="Times New Roman"/>
                <a:sym typeface="Times New Roman"/>
              </a:rPr>
              <a:t>1</a:t>
            </a:r>
            <a:r>
              <a:rPr b="1" lang="en-IN" sz="1800">
                <a:latin typeface="Times New Roman"/>
                <a:ea typeface="Times New Roman"/>
                <a:cs typeface="Times New Roman"/>
                <a:sym typeface="Times New Roman"/>
              </a:rPr>
              <a:t>x+ε</a:t>
            </a:r>
            <a:endParaRPr b="1" sz="1800">
              <a:latin typeface="Times New Roman"/>
              <a:ea typeface="Times New Roman"/>
              <a:cs typeface="Times New Roman"/>
              <a:sym typeface="Times New Roman"/>
            </a:endParaRPr>
          </a:p>
          <a:p>
            <a:pPr indent="0" lvl="0" marL="274320" rtl="0" algn="just">
              <a:lnSpc>
                <a:spcPct val="150000"/>
              </a:lnSpc>
              <a:spcBef>
                <a:spcPts val="360"/>
              </a:spcBef>
              <a:spcAft>
                <a:spcPts val="0"/>
              </a:spcAft>
              <a:buNone/>
            </a:pPr>
            <a:r>
              <a:t/>
            </a:r>
            <a:endParaRPr b="1" sz="1800">
              <a:latin typeface="Times New Roman"/>
              <a:ea typeface="Times New Roman"/>
              <a:cs typeface="Times New Roman"/>
              <a:sym typeface="Times New Roman"/>
            </a:endParaRPr>
          </a:p>
          <a:p>
            <a:pPr indent="0" lvl="0" marL="274320" rtl="0" algn="l">
              <a:lnSpc>
                <a:spcPct val="150000"/>
              </a:lnSpc>
              <a:spcBef>
                <a:spcPts val="360"/>
              </a:spcBef>
              <a:spcAft>
                <a:spcPts val="0"/>
              </a:spcAft>
              <a:buNone/>
            </a:pPr>
            <a:r>
              <a:rPr lang="en-IN" sz="1800">
                <a:latin typeface="Times New Roman"/>
                <a:ea typeface="Times New Roman"/>
                <a:cs typeface="Times New Roman"/>
                <a:sym typeface="Times New Roman"/>
              </a:rPr>
              <a:t>Y= Dependent Variable (Target Variable)</a:t>
            </a:r>
            <a:br>
              <a:rPr lang="en-IN" sz="1800">
                <a:latin typeface="Times New Roman"/>
                <a:ea typeface="Times New Roman"/>
                <a:cs typeface="Times New Roman"/>
                <a:sym typeface="Times New Roman"/>
              </a:rPr>
            </a:br>
            <a:r>
              <a:rPr lang="en-IN" sz="1800">
                <a:latin typeface="Times New Roman"/>
                <a:ea typeface="Times New Roman"/>
                <a:cs typeface="Times New Roman"/>
                <a:sym typeface="Times New Roman"/>
              </a:rPr>
              <a:t>X= Independent Variable (predictor Variable)</a:t>
            </a:r>
            <a:br>
              <a:rPr lang="en-IN" sz="1800">
                <a:latin typeface="Times New Roman"/>
                <a:ea typeface="Times New Roman"/>
                <a:cs typeface="Times New Roman"/>
                <a:sym typeface="Times New Roman"/>
              </a:rPr>
            </a:br>
            <a:r>
              <a:rPr lang="en-IN" sz="1800">
                <a:latin typeface="Times New Roman"/>
                <a:ea typeface="Times New Roman"/>
                <a:cs typeface="Times New Roman"/>
                <a:sym typeface="Times New Roman"/>
              </a:rPr>
              <a:t>a0= intercept of the line (Gives an additional degree of freedom)</a:t>
            </a:r>
            <a:br>
              <a:rPr lang="en-IN" sz="1800">
                <a:latin typeface="Times New Roman"/>
                <a:ea typeface="Times New Roman"/>
                <a:cs typeface="Times New Roman"/>
                <a:sym typeface="Times New Roman"/>
              </a:rPr>
            </a:br>
            <a:r>
              <a:rPr lang="en-IN" sz="1800">
                <a:latin typeface="Times New Roman"/>
                <a:ea typeface="Times New Roman"/>
                <a:cs typeface="Times New Roman"/>
                <a:sym typeface="Times New Roman"/>
              </a:rPr>
              <a:t>a1 = Linear regression coefficient (scale factor to each input value).</a:t>
            </a:r>
            <a:br>
              <a:rPr lang="en-IN" sz="1800">
                <a:latin typeface="Times New Roman"/>
                <a:ea typeface="Times New Roman"/>
                <a:cs typeface="Times New Roman"/>
                <a:sym typeface="Times New Roman"/>
              </a:rPr>
            </a:br>
            <a:r>
              <a:rPr lang="en-IN" sz="1800">
                <a:latin typeface="Times New Roman"/>
                <a:ea typeface="Times New Roman"/>
                <a:cs typeface="Times New Roman"/>
                <a:sym typeface="Times New Roman"/>
              </a:rPr>
              <a:t>ε = random error</a:t>
            </a:r>
            <a:endParaRPr sz="1800">
              <a:latin typeface="Times New Roman"/>
              <a:ea typeface="Times New Roman"/>
              <a:cs typeface="Times New Roman"/>
              <a:sym typeface="Times New Roman"/>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60"/>
          <p:cNvSpPr txBox="1"/>
          <p:nvPr>
            <p:ph idx="1" type="body"/>
          </p:nvPr>
        </p:nvSpPr>
        <p:spPr>
          <a:xfrm>
            <a:off x="395525" y="977226"/>
            <a:ext cx="8496900" cy="5692200"/>
          </a:xfrm>
          <a:prstGeom prst="rect">
            <a:avLst/>
          </a:prstGeom>
          <a:noFill/>
          <a:ln>
            <a:noFill/>
          </a:ln>
        </p:spPr>
        <p:txBody>
          <a:bodyPr anchorCtr="0" anchor="t" bIns="45700" lIns="91425" spcFirstLastPara="1" rIns="91425" wrap="square" tIns="45700">
            <a:normAutofit lnSpcReduction="10000"/>
          </a:bodyPr>
          <a:lstStyle/>
          <a:p>
            <a:pPr indent="0" lvl="0" marL="0" rtl="0" algn="just">
              <a:lnSpc>
                <a:spcPct val="150000"/>
              </a:lnSpc>
              <a:spcBef>
                <a:spcPts val="360"/>
              </a:spcBef>
              <a:spcAft>
                <a:spcPts val="0"/>
              </a:spcAft>
              <a:buSzPts val="1710"/>
              <a:buNone/>
            </a:pPr>
            <a:r>
              <a:rPr lang="en-IN" sz="1800">
                <a:latin typeface="Times New Roman"/>
                <a:ea typeface="Times New Roman"/>
                <a:cs typeface="Times New Roman"/>
                <a:sym typeface="Times New Roman"/>
              </a:rPr>
              <a:t>Linear regression is further divided into two:</a:t>
            </a:r>
            <a:endParaRPr sz="1800">
              <a:latin typeface="Times New Roman"/>
              <a:ea typeface="Times New Roman"/>
              <a:cs typeface="Times New Roman"/>
              <a:sym typeface="Times New Roman"/>
            </a:endParaRPr>
          </a:p>
          <a:p>
            <a:pPr indent="-355600" lvl="0" marL="457200" rtl="0" algn="just">
              <a:lnSpc>
                <a:spcPct val="150000"/>
              </a:lnSpc>
              <a:spcBef>
                <a:spcPts val="360"/>
              </a:spcBef>
              <a:spcAft>
                <a:spcPts val="0"/>
              </a:spcAft>
              <a:buSzPts val="2000"/>
              <a:buFont typeface="Times New Roman"/>
              <a:buAutoNum type="arabicPeriod"/>
            </a:pPr>
            <a:r>
              <a:rPr b="1" lang="en-IN" sz="2000" u="sng">
                <a:latin typeface="Times New Roman"/>
                <a:ea typeface="Times New Roman"/>
                <a:cs typeface="Times New Roman"/>
                <a:sym typeface="Times New Roman"/>
              </a:rPr>
              <a:t>Simple linear regression</a:t>
            </a:r>
            <a:endParaRPr b="1" sz="2000" u="sng">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IN" sz="1800">
                <a:latin typeface="Times New Roman"/>
                <a:ea typeface="Times New Roman"/>
                <a:cs typeface="Times New Roman"/>
                <a:sym typeface="Times New Roman"/>
              </a:rPr>
              <a:t>Predicts a continuous target variable using </a:t>
            </a:r>
            <a:r>
              <a:rPr b="1" lang="en-IN" sz="1800">
                <a:latin typeface="Times New Roman"/>
                <a:ea typeface="Times New Roman"/>
                <a:cs typeface="Times New Roman"/>
                <a:sym typeface="Times New Roman"/>
              </a:rPr>
              <a:t>one</a:t>
            </a:r>
            <a:r>
              <a:rPr lang="en-IN" sz="1800">
                <a:latin typeface="Times New Roman"/>
                <a:ea typeface="Times New Roman"/>
                <a:cs typeface="Times New Roman"/>
                <a:sym typeface="Times New Roman"/>
              </a:rPr>
              <a:t> independent variable.</a:t>
            </a:r>
            <a:br>
              <a:rPr lang="en-IN"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IN" sz="1800">
                <a:latin typeface="Times New Roman"/>
                <a:ea typeface="Times New Roman"/>
                <a:cs typeface="Times New Roman"/>
                <a:sym typeface="Times New Roman"/>
              </a:rPr>
              <a:t>Equation</a:t>
            </a:r>
            <a:r>
              <a:rPr lang="en-IN" sz="1800">
                <a:latin typeface="Times New Roman"/>
                <a:ea typeface="Times New Roman"/>
                <a:cs typeface="Times New Roman"/>
                <a:sym typeface="Times New Roman"/>
              </a:rPr>
              <a:t>:   y=mx+b</a:t>
            </a:r>
            <a:endParaRPr sz="1800">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IN" sz="1800">
                <a:latin typeface="Times New Roman"/>
                <a:ea typeface="Times New Roman"/>
                <a:cs typeface="Times New Roman"/>
                <a:sym typeface="Times New Roman"/>
              </a:rPr>
              <a:t>Use Case</a:t>
            </a:r>
            <a:r>
              <a:rPr lang="en-IN" sz="1800">
                <a:latin typeface="Times New Roman"/>
                <a:ea typeface="Times New Roman"/>
                <a:cs typeface="Times New Roman"/>
                <a:sym typeface="Times New Roman"/>
              </a:rPr>
              <a:t>: Predicting a person's weight based on their height.</a:t>
            </a:r>
            <a:br>
              <a:rPr lang="en-IN"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a:p>
            <a:pPr indent="-342900" lvl="0" marL="457200" rtl="0" algn="just">
              <a:lnSpc>
                <a:spcPct val="150000"/>
              </a:lnSpc>
              <a:spcBef>
                <a:spcPts val="1200"/>
              </a:spcBef>
              <a:spcAft>
                <a:spcPts val="0"/>
              </a:spcAft>
              <a:buSzPts val="1800"/>
              <a:buFont typeface="Times New Roman"/>
              <a:buAutoNum type="arabicPeriod"/>
            </a:pPr>
            <a:r>
              <a:rPr b="1" lang="en-IN" sz="2000" u="sng">
                <a:latin typeface="Times New Roman"/>
                <a:ea typeface="Times New Roman"/>
                <a:cs typeface="Times New Roman"/>
                <a:sym typeface="Times New Roman"/>
              </a:rPr>
              <a:t>Multiple Linear Regression</a:t>
            </a:r>
            <a:endParaRPr b="1" sz="2000" u="sng">
              <a:latin typeface="Times New Roman"/>
              <a:ea typeface="Times New Roman"/>
              <a:cs typeface="Times New Roman"/>
              <a:sym typeface="Times New Roman"/>
            </a:endParaRPr>
          </a:p>
          <a:p>
            <a:pPr indent="0" lvl="0" marL="0" rtl="0" algn="just">
              <a:lnSpc>
                <a:spcPct val="150000"/>
              </a:lnSpc>
              <a:spcBef>
                <a:spcPts val="360"/>
              </a:spcBef>
              <a:spcAft>
                <a:spcPts val="0"/>
              </a:spcAft>
              <a:buNone/>
            </a:pPr>
            <a:r>
              <a:rPr lang="en-IN" sz="1800">
                <a:latin typeface="Times New Roman"/>
                <a:ea typeface="Times New Roman"/>
                <a:cs typeface="Times New Roman"/>
                <a:sym typeface="Times New Roman"/>
              </a:rPr>
              <a:t>Uses </a:t>
            </a:r>
            <a:r>
              <a:rPr b="1" lang="en-IN" sz="1800">
                <a:latin typeface="Times New Roman"/>
                <a:ea typeface="Times New Roman"/>
                <a:cs typeface="Times New Roman"/>
                <a:sym typeface="Times New Roman"/>
              </a:rPr>
              <a:t>two or more</a:t>
            </a:r>
            <a:r>
              <a:rPr lang="en-IN" sz="1800">
                <a:latin typeface="Times New Roman"/>
                <a:ea typeface="Times New Roman"/>
                <a:cs typeface="Times New Roman"/>
                <a:sym typeface="Times New Roman"/>
              </a:rPr>
              <a:t> independent variables to predict a continuous target.</a:t>
            </a:r>
            <a:br>
              <a:rPr lang="en-IN" sz="1800">
                <a:latin typeface="Times New Roman"/>
                <a:ea typeface="Times New Roman"/>
                <a:cs typeface="Times New Roman"/>
                <a:sym typeface="Times New Roman"/>
              </a:rPr>
            </a:br>
            <a:endParaRPr sz="1800">
              <a:latin typeface="Times New Roman"/>
              <a:ea typeface="Times New Roman"/>
              <a:cs typeface="Times New Roman"/>
              <a:sym typeface="Times New Roman"/>
            </a:endParaRPr>
          </a:p>
          <a:p>
            <a:pPr indent="0" lvl="0" marL="0" rtl="0" algn="just">
              <a:lnSpc>
                <a:spcPct val="150000"/>
              </a:lnSpc>
              <a:spcBef>
                <a:spcPts val="360"/>
              </a:spcBef>
              <a:spcAft>
                <a:spcPts val="0"/>
              </a:spcAft>
              <a:buNone/>
            </a:pPr>
            <a:r>
              <a:rPr b="1" lang="en-IN" sz="1800">
                <a:latin typeface="Times New Roman"/>
                <a:ea typeface="Times New Roman"/>
                <a:cs typeface="Times New Roman"/>
                <a:sym typeface="Times New Roman"/>
              </a:rPr>
              <a:t>Equation</a:t>
            </a:r>
            <a:r>
              <a:rPr lang="en-IN" sz="1800">
                <a:latin typeface="Times New Roman"/>
                <a:ea typeface="Times New Roman"/>
                <a:cs typeface="Times New Roman"/>
                <a:sym typeface="Times New Roman"/>
              </a:rPr>
              <a:t>: y=b0+b1x1+b2x2+⋯+bnxn​</a:t>
            </a:r>
            <a:endParaRPr sz="1800">
              <a:latin typeface="Times New Roman"/>
              <a:ea typeface="Times New Roman"/>
              <a:cs typeface="Times New Roman"/>
              <a:sym typeface="Times New Roman"/>
            </a:endParaRPr>
          </a:p>
          <a:p>
            <a:pPr indent="0" lvl="0" marL="0" rtl="0" algn="just">
              <a:lnSpc>
                <a:spcPct val="150000"/>
              </a:lnSpc>
              <a:spcBef>
                <a:spcPts val="360"/>
              </a:spcBef>
              <a:spcAft>
                <a:spcPts val="0"/>
              </a:spcAft>
              <a:buNone/>
            </a:pPr>
            <a:r>
              <a:rPr b="1" lang="en-IN" sz="1800">
                <a:latin typeface="Times New Roman"/>
                <a:ea typeface="Times New Roman"/>
                <a:cs typeface="Times New Roman"/>
                <a:sym typeface="Times New Roman"/>
              </a:rPr>
              <a:t>Use Case</a:t>
            </a:r>
            <a:r>
              <a:rPr lang="en-IN" sz="1800">
                <a:latin typeface="Times New Roman"/>
                <a:ea typeface="Times New Roman"/>
                <a:cs typeface="Times New Roman"/>
                <a:sym typeface="Times New Roman"/>
              </a:rPr>
              <a:t>: Predicting house prices based on area, number of bedrooms, and location.</a:t>
            </a:r>
            <a:endParaRPr sz="1800">
              <a:latin typeface="Times New Roman"/>
              <a:ea typeface="Times New Roman"/>
              <a:cs typeface="Times New Roman"/>
              <a:sym typeface="Times New Roman"/>
            </a:endParaRPr>
          </a:p>
          <a:p>
            <a:pPr indent="0" lvl="0" marL="457200" rtl="0" algn="just">
              <a:lnSpc>
                <a:spcPct val="150000"/>
              </a:lnSpc>
              <a:spcBef>
                <a:spcPts val="360"/>
              </a:spcBef>
              <a:spcAft>
                <a:spcPts val="0"/>
              </a:spcAft>
              <a:buNone/>
            </a:pPr>
            <a:r>
              <a:t/>
            </a:r>
            <a:endParaRPr sz="1700">
              <a:latin typeface="Times New Roman"/>
              <a:ea typeface="Times New Roman"/>
              <a:cs typeface="Times New Roman"/>
              <a:sym typeface="Times New Roman"/>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6" name="Shape 556"/>
        <p:cNvGrpSpPr/>
        <p:nvPr/>
      </p:nvGrpSpPr>
      <p:grpSpPr>
        <a:xfrm>
          <a:off x="0" y="0"/>
          <a:ext cx="0" cy="0"/>
          <a:chOff x="0" y="0"/>
          <a:chExt cx="0" cy="0"/>
        </a:xfrm>
      </p:grpSpPr>
      <p:sp>
        <p:nvSpPr>
          <p:cNvPr id="557" name="Google Shape;557;p65"/>
          <p:cNvSpPr txBox="1"/>
          <p:nvPr>
            <p:ph type="title"/>
          </p:nvPr>
        </p:nvSpPr>
        <p:spPr>
          <a:xfrm>
            <a:off x="341200" y="907063"/>
            <a:ext cx="8229600" cy="56460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chemeClr val="dk2"/>
              </a:buClr>
              <a:buSzPts val="3240"/>
              <a:buFont typeface="Times New Roman"/>
              <a:buNone/>
            </a:pPr>
            <a:r>
              <a:rPr b="1" lang="en-IN" sz="3140" u="sng">
                <a:latin typeface="Times New Roman"/>
                <a:ea typeface="Times New Roman"/>
                <a:cs typeface="Times New Roman"/>
                <a:sym typeface="Times New Roman"/>
              </a:rPr>
              <a:t>Unsupervised Learning</a:t>
            </a:r>
            <a:endParaRPr b="1" sz="3140" u="sng">
              <a:latin typeface="Times New Roman"/>
              <a:ea typeface="Times New Roman"/>
              <a:cs typeface="Times New Roman"/>
              <a:sym typeface="Times New Roman"/>
            </a:endParaRPr>
          </a:p>
        </p:txBody>
      </p:sp>
      <p:sp>
        <p:nvSpPr>
          <p:cNvPr id="558" name="Google Shape;558;p65"/>
          <p:cNvSpPr txBox="1"/>
          <p:nvPr>
            <p:ph idx="1" type="body"/>
          </p:nvPr>
        </p:nvSpPr>
        <p:spPr>
          <a:xfrm>
            <a:off x="107500" y="1673175"/>
            <a:ext cx="8928900" cy="3972600"/>
          </a:xfrm>
          <a:prstGeom prst="rect">
            <a:avLst/>
          </a:prstGeom>
          <a:noFill/>
          <a:ln>
            <a:noFill/>
          </a:ln>
        </p:spPr>
        <p:txBody>
          <a:bodyPr anchorCtr="0" anchor="t" bIns="45700" lIns="91425" spcFirstLastPara="1" rIns="91425" wrap="square" tIns="45700">
            <a:normAutofit/>
          </a:bodyPr>
          <a:lstStyle/>
          <a:p>
            <a:pPr indent="0" lvl="0" marL="0" rtl="0" algn="just">
              <a:spcBef>
                <a:spcPts val="0"/>
              </a:spcBef>
              <a:spcAft>
                <a:spcPts val="0"/>
              </a:spcAft>
              <a:buSzPts val="1710"/>
              <a:buNone/>
            </a:pPr>
            <a:r>
              <a:t/>
            </a:r>
            <a:endParaRPr sz="2000">
              <a:latin typeface="Times New Roman"/>
              <a:ea typeface="Times New Roman"/>
              <a:cs typeface="Times New Roman"/>
              <a:sym typeface="Times New Roman"/>
            </a:endParaRPr>
          </a:p>
          <a:p>
            <a:pPr indent="0" lvl="0" marL="0" rtl="0" algn="just">
              <a:spcBef>
                <a:spcPts val="360"/>
              </a:spcBef>
              <a:spcAft>
                <a:spcPts val="0"/>
              </a:spcAft>
              <a:buSzPts val="1710"/>
              <a:buNone/>
            </a:pPr>
            <a:r>
              <a:rPr lang="en-IN" sz="2000">
                <a:latin typeface="Times New Roman"/>
                <a:ea typeface="Times New Roman"/>
                <a:cs typeface="Times New Roman"/>
                <a:sym typeface="Times New Roman"/>
              </a:rPr>
              <a:t>Unsupervised learning is a type of machine learning in which models are trained using unlabeled dataset and are allowed to act on that data without any supervision.</a:t>
            </a:r>
            <a:endParaRPr sz="2000">
              <a:latin typeface="Times New Roman"/>
              <a:ea typeface="Times New Roman"/>
              <a:cs typeface="Times New Roman"/>
              <a:sym typeface="Times New Roman"/>
            </a:endParaRPr>
          </a:p>
          <a:p>
            <a:pPr indent="0" lvl="0" marL="0" rtl="0" algn="just">
              <a:spcBef>
                <a:spcPts val="360"/>
              </a:spcBef>
              <a:spcAft>
                <a:spcPts val="0"/>
              </a:spcAft>
              <a:buSzPts val="1710"/>
              <a:buNone/>
            </a:pPr>
            <a:r>
              <a:t/>
            </a:r>
            <a:endParaRPr sz="2000">
              <a:latin typeface="Times New Roman"/>
              <a:ea typeface="Times New Roman"/>
              <a:cs typeface="Times New Roman"/>
              <a:sym typeface="Times New Roman"/>
            </a:endParaRPr>
          </a:p>
          <a:p>
            <a:pPr indent="0" lvl="0" marL="0" rtl="0" algn="just">
              <a:spcBef>
                <a:spcPts val="360"/>
              </a:spcBef>
              <a:spcAft>
                <a:spcPts val="0"/>
              </a:spcAft>
              <a:buSzPts val="1710"/>
              <a:buNone/>
            </a:pPr>
            <a:r>
              <a:rPr b="1" lang="en-IN" sz="2100">
                <a:latin typeface="Times New Roman"/>
                <a:ea typeface="Times New Roman"/>
                <a:cs typeface="Times New Roman"/>
                <a:sym typeface="Times New Roman"/>
              </a:rPr>
              <a:t>Types</a:t>
            </a:r>
            <a:r>
              <a:rPr b="1" lang="en-IN" sz="2100">
                <a:latin typeface="Times New Roman"/>
                <a:ea typeface="Times New Roman"/>
                <a:cs typeface="Times New Roman"/>
                <a:sym typeface="Times New Roman"/>
              </a:rPr>
              <a:t> of Unsupervised Learning Algorithms:</a:t>
            </a:r>
            <a:endParaRPr b="1" sz="2100">
              <a:latin typeface="Times New Roman"/>
              <a:ea typeface="Times New Roman"/>
              <a:cs typeface="Times New Roman"/>
              <a:sym typeface="Times New Roman"/>
            </a:endParaRPr>
          </a:p>
          <a:p>
            <a:pPr indent="0" lvl="0" marL="0" rtl="0" algn="just">
              <a:spcBef>
                <a:spcPts val="360"/>
              </a:spcBef>
              <a:spcAft>
                <a:spcPts val="0"/>
              </a:spcAft>
              <a:buSzPts val="1710"/>
              <a:buNone/>
            </a:pPr>
            <a:r>
              <a:t/>
            </a:r>
            <a:endParaRPr sz="2000">
              <a:latin typeface="Times New Roman"/>
              <a:ea typeface="Times New Roman"/>
              <a:cs typeface="Times New Roman"/>
              <a:sym typeface="Times New Roman"/>
            </a:endParaRPr>
          </a:p>
          <a:p>
            <a:pPr indent="0" lvl="0" marL="0" rtl="0" algn="just">
              <a:spcBef>
                <a:spcPts val="360"/>
              </a:spcBef>
              <a:spcAft>
                <a:spcPts val="0"/>
              </a:spcAft>
              <a:buSzPts val="1710"/>
              <a:buNone/>
            </a:pPr>
            <a:r>
              <a:rPr lang="en-IN" sz="2000">
                <a:latin typeface="Times New Roman"/>
                <a:ea typeface="Times New Roman"/>
                <a:cs typeface="Times New Roman"/>
                <a:sym typeface="Times New Roman"/>
              </a:rPr>
              <a:t>1.Clustering - Groups similar data points together</a:t>
            </a:r>
            <a:endParaRPr sz="2000">
              <a:latin typeface="Times New Roman"/>
              <a:ea typeface="Times New Roman"/>
              <a:cs typeface="Times New Roman"/>
              <a:sym typeface="Times New Roman"/>
            </a:endParaRPr>
          </a:p>
          <a:p>
            <a:pPr indent="0" lvl="0" marL="0" rtl="0" algn="just">
              <a:spcBef>
                <a:spcPts val="360"/>
              </a:spcBef>
              <a:spcAft>
                <a:spcPts val="0"/>
              </a:spcAft>
              <a:buSzPts val="1710"/>
              <a:buNone/>
            </a:pPr>
            <a:r>
              <a:rPr lang="en-IN" sz="2000">
                <a:latin typeface="Times New Roman"/>
                <a:ea typeface="Times New Roman"/>
                <a:cs typeface="Times New Roman"/>
                <a:sym typeface="Times New Roman"/>
              </a:rPr>
              <a:t>2.Association - Finds interesting relationships between variables</a:t>
            </a:r>
            <a:endParaRPr sz="2000">
              <a:latin typeface="Times New Roman"/>
              <a:ea typeface="Times New Roman"/>
              <a:cs typeface="Times New Roman"/>
              <a:sym typeface="Times New Roman"/>
            </a:endParaRPr>
          </a:p>
          <a:p>
            <a:pPr indent="0" lvl="0" marL="0" rtl="0" algn="just">
              <a:spcBef>
                <a:spcPts val="360"/>
              </a:spcBef>
              <a:spcAft>
                <a:spcPts val="0"/>
              </a:spcAft>
              <a:buSzPts val="1710"/>
              <a:buNone/>
            </a:pPr>
            <a:r>
              <a:rPr lang="en-IN" sz="2000">
                <a:latin typeface="Times New Roman"/>
                <a:ea typeface="Times New Roman"/>
                <a:cs typeface="Times New Roman"/>
                <a:sym typeface="Times New Roman"/>
              </a:rPr>
              <a:t>3.Dimensionality Reduction - Reduces number of features while preserving info</a:t>
            </a:r>
            <a:endParaRPr sz="2000">
              <a:latin typeface="Times New Roman"/>
              <a:ea typeface="Times New Roman"/>
              <a:cs typeface="Times New Roman"/>
              <a:sym typeface="Times New Roman"/>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g35f149c0570_0_13"/>
          <p:cNvSpPr txBox="1"/>
          <p:nvPr>
            <p:ph type="title"/>
          </p:nvPr>
        </p:nvSpPr>
        <p:spPr>
          <a:xfrm>
            <a:off x="790675" y="919250"/>
            <a:ext cx="5910600" cy="724800"/>
          </a:xfrm>
          <a:prstGeom prst="rect">
            <a:avLst/>
          </a:prstGeom>
        </p:spPr>
        <p:txBody>
          <a:bodyPr anchorCtr="0" anchor="b" bIns="0" lIns="0" spcFirstLastPara="1" rIns="0" wrap="square" tIns="45700">
            <a:normAutofit/>
          </a:bodyPr>
          <a:lstStyle/>
          <a:p>
            <a:pPr indent="0" lvl="0" marL="0" rtl="0" algn="l">
              <a:spcBef>
                <a:spcPts val="0"/>
              </a:spcBef>
              <a:spcAft>
                <a:spcPts val="0"/>
              </a:spcAft>
              <a:buNone/>
            </a:pPr>
            <a:r>
              <a:rPr b="1" lang="en-IN" sz="3000">
                <a:solidFill>
                  <a:srgbClr val="FF0000"/>
                </a:solidFill>
              </a:rPr>
              <a:t>Clustering Algorithms</a:t>
            </a:r>
            <a:endParaRPr b="1" sz="3000">
              <a:solidFill>
                <a:srgbClr val="FF0000"/>
              </a:solidFill>
            </a:endParaRPr>
          </a:p>
        </p:txBody>
      </p:sp>
      <p:sp>
        <p:nvSpPr>
          <p:cNvPr id="565" name="Google Shape;565;g35f149c0570_0_13"/>
          <p:cNvSpPr txBox="1"/>
          <p:nvPr>
            <p:ph idx="1" type="body"/>
          </p:nvPr>
        </p:nvSpPr>
        <p:spPr>
          <a:xfrm>
            <a:off x="457200" y="1935479"/>
            <a:ext cx="8229600" cy="9555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IN" sz="1800">
                <a:latin typeface="Arial"/>
                <a:ea typeface="Arial"/>
                <a:cs typeface="Arial"/>
                <a:sym typeface="Arial"/>
              </a:rPr>
              <a:t>Clustering can be categorized into different types based on the </a:t>
            </a:r>
            <a:r>
              <a:rPr b="1" lang="en-IN" sz="1800">
                <a:latin typeface="Arial"/>
                <a:ea typeface="Arial"/>
                <a:cs typeface="Arial"/>
                <a:sym typeface="Arial"/>
              </a:rPr>
              <a:t>approach</a:t>
            </a:r>
            <a:r>
              <a:rPr lang="en-IN" sz="1800">
                <a:latin typeface="Arial"/>
                <a:ea typeface="Arial"/>
                <a:cs typeface="Arial"/>
                <a:sym typeface="Arial"/>
              </a:rPr>
              <a:t> used to group the data. Here's a breakdown of the </a:t>
            </a:r>
            <a:r>
              <a:rPr b="1" lang="en-IN" sz="1800">
                <a:latin typeface="Arial"/>
                <a:ea typeface="Arial"/>
                <a:cs typeface="Arial"/>
                <a:sym typeface="Arial"/>
              </a:rPr>
              <a:t>main types of clustering</a:t>
            </a:r>
            <a:r>
              <a:rPr lang="en-IN" sz="1800">
                <a:latin typeface="Arial"/>
                <a:ea typeface="Arial"/>
                <a:cs typeface="Arial"/>
                <a:sym typeface="Arial"/>
              </a:rPr>
              <a:t>:</a:t>
            </a:r>
            <a:endParaRPr sz="1800">
              <a:latin typeface="Arial"/>
              <a:ea typeface="Arial"/>
              <a:cs typeface="Arial"/>
              <a:sym typeface="Arial"/>
            </a:endParaRPr>
          </a:p>
        </p:txBody>
      </p:sp>
      <p:graphicFrame>
        <p:nvGraphicFramePr>
          <p:cNvPr id="566" name="Google Shape;566;g35f149c0570_0_13"/>
          <p:cNvGraphicFramePr/>
          <p:nvPr/>
        </p:nvGraphicFramePr>
        <p:xfrm>
          <a:off x="510250" y="2890975"/>
          <a:ext cx="3000000" cy="3000000"/>
        </p:xfrm>
        <a:graphic>
          <a:graphicData uri="http://schemas.openxmlformats.org/drawingml/2006/table">
            <a:tbl>
              <a:tblPr>
                <a:noFill/>
                <a:tableStyleId>{37E13539-FAEA-4D49-BD2A-BE8E9E14B837}</a:tableStyleId>
              </a:tblPr>
              <a:tblGrid>
                <a:gridCol w="1624700"/>
                <a:gridCol w="1624700"/>
                <a:gridCol w="1624700"/>
                <a:gridCol w="1624700"/>
                <a:gridCol w="1624700"/>
              </a:tblGrid>
              <a:tr h="370650">
                <a:tc>
                  <a:txBody>
                    <a:bodyPr/>
                    <a:lstStyle/>
                    <a:p>
                      <a:pPr indent="0" lvl="0" marL="0" rtl="0" algn="ctr">
                        <a:lnSpc>
                          <a:spcPct val="115000"/>
                        </a:lnSpc>
                        <a:spcBef>
                          <a:spcPts val="0"/>
                        </a:spcBef>
                        <a:spcAft>
                          <a:spcPts val="0"/>
                        </a:spcAft>
                        <a:buNone/>
                      </a:pPr>
                      <a:r>
                        <a:rPr b="1" lang="en-IN" sz="1100"/>
                        <a:t>Type</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100"/>
                        <a:t>Key Idea</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100"/>
                        <a:t>Popular Algorithms</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100"/>
                        <a:t>Advantages</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100"/>
                        <a:t>Disadvantages</a:t>
                      </a:r>
                      <a:endParaRPr b="1" sz="1100"/>
                    </a:p>
                  </a:txBody>
                  <a:tcPr marT="91425" marB="91425" marR="91425" marL="91425"/>
                </a:tc>
              </a:tr>
              <a:tr h="673350">
                <a:tc>
                  <a:txBody>
                    <a:bodyPr/>
                    <a:lstStyle/>
                    <a:p>
                      <a:pPr indent="0" lvl="0" marL="0" rtl="0" algn="l">
                        <a:spcBef>
                          <a:spcPts val="0"/>
                        </a:spcBef>
                        <a:spcAft>
                          <a:spcPts val="0"/>
                        </a:spcAft>
                        <a:buNone/>
                      </a:pPr>
                      <a:r>
                        <a:rPr b="1" lang="en-IN" sz="1100"/>
                        <a:t>Partitioning</a:t>
                      </a:r>
                      <a:endParaRPr b="1" sz="1100"/>
                    </a:p>
                  </a:txBody>
                  <a:tcPr marT="91425" marB="91425" marR="91425" marL="91425"/>
                </a:tc>
                <a:tc>
                  <a:txBody>
                    <a:bodyPr/>
                    <a:lstStyle/>
                    <a:p>
                      <a:pPr indent="0" lvl="0" marL="0" rtl="0" algn="l">
                        <a:spcBef>
                          <a:spcPts val="0"/>
                        </a:spcBef>
                        <a:spcAft>
                          <a:spcPts val="0"/>
                        </a:spcAft>
                        <a:buNone/>
                      </a:pPr>
                      <a:r>
                        <a:rPr lang="en-IN" sz="1100"/>
                        <a:t>Divides data into </a:t>
                      </a:r>
                      <a:r>
                        <a:rPr lang="en-IN" sz="1100">
                          <a:solidFill>
                            <a:srgbClr val="188038"/>
                          </a:solidFill>
                          <a:latin typeface="Roboto Mono"/>
                          <a:ea typeface="Roboto Mono"/>
                          <a:cs typeface="Roboto Mono"/>
                          <a:sym typeface="Roboto Mono"/>
                        </a:rPr>
                        <a:t>k</a:t>
                      </a:r>
                      <a:r>
                        <a:rPr lang="en-IN" sz="1100"/>
                        <a:t> non-overlapping clusters</a:t>
                      </a:r>
                      <a:endParaRPr sz="1100"/>
                    </a:p>
                  </a:txBody>
                  <a:tcPr marT="91425" marB="91425" marR="91425" marL="91425"/>
                </a:tc>
                <a:tc>
                  <a:txBody>
                    <a:bodyPr/>
                    <a:lstStyle/>
                    <a:p>
                      <a:pPr indent="0" lvl="0" marL="0" rtl="0" algn="l">
                        <a:spcBef>
                          <a:spcPts val="0"/>
                        </a:spcBef>
                        <a:spcAft>
                          <a:spcPts val="0"/>
                        </a:spcAft>
                        <a:buNone/>
                      </a:pPr>
                      <a:r>
                        <a:rPr lang="en-IN"/>
                        <a:t>K-Means, K-Medoids</a:t>
                      </a:r>
                      <a:endParaRPr/>
                    </a:p>
                  </a:txBody>
                  <a:tcPr marT="91425" marB="91425" marR="91425" marL="91425"/>
                </a:tc>
                <a:tc>
                  <a:txBody>
                    <a:bodyPr/>
                    <a:lstStyle/>
                    <a:p>
                      <a:pPr indent="0" lvl="0" marL="0" rtl="0" algn="l">
                        <a:spcBef>
                          <a:spcPts val="0"/>
                        </a:spcBef>
                        <a:spcAft>
                          <a:spcPts val="0"/>
                        </a:spcAft>
                        <a:buNone/>
                      </a:pPr>
                      <a:r>
                        <a:rPr lang="en-IN"/>
                        <a:t>Simple, fast, scalable</a:t>
                      </a:r>
                      <a:endParaRPr/>
                    </a:p>
                  </a:txBody>
                  <a:tcPr marT="91425" marB="91425" marR="91425" marL="91425"/>
                </a:tc>
                <a:tc>
                  <a:txBody>
                    <a:bodyPr/>
                    <a:lstStyle/>
                    <a:p>
                      <a:pPr indent="0" lvl="0" marL="0" rtl="0" algn="l">
                        <a:spcBef>
                          <a:spcPts val="0"/>
                        </a:spcBef>
                        <a:spcAft>
                          <a:spcPts val="0"/>
                        </a:spcAft>
                        <a:buNone/>
                      </a:pPr>
                      <a:r>
                        <a:rPr lang="en-IN" sz="1100"/>
                        <a:t>Requires pre-defined </a:t>
                      </a:r>
                      <a:r>
                        <a:rPr lang="en-IN" sz="1100">
                          <a:solidFill>
                            <a:srgbClr val="188038"/>
                          </a:solidFill>
                          <a:latin typeface="Roboto Mono"/>
                          <a:ea typeface="Roboto Mono"/>
                          <a:cs typeface="Roboto Mono"/>
                          <a:sym typeface="Roboto Mono"/>
                        </a:rPr>
                        <a:t>k</a:t>
                      </a:r>
                      <a:r>
                        <a:rPr lang="en-IN" sz="1100"/>
                        <a:t>, not good for non-spherical clusters</a:t>
                      </a:r>
                      <a:endParaRPr sz="1100"/>
                    </a:p>
                  </a:txBody>
                  <a:tcPr marT="91425" marB="91425" marR="91425" marL="91425"/>
                </a:tc>
              </a:tr>
              <a:tr h="685800">
                <a:tc>
                  <a:txBody>
                    <a:bodyPr/>
                    <a:lstStyle/>
                    <a:p>
                      <a:pPr indent="0" lvl="0" marL="0" rtl="0" algn="l">
                        <a:spcBef>
                          <a:spcPts val="0"/>
                        </a:spcBef>
                        <a:spcAft>
                          <a:spcPts val="0"/>
                        </a:spcAft>
                        <a:buNone/>
                      </a:pPr>
                      <a:r>
                        <a:rPr b="1" lang="en-IN" sz="1100"/>
                        <a:t>Hierarchical</a:t>
                      </a:r>
                      <a:endParaRPr b="1" sz="1100"/>
                    </a:p>
                  </a:txBody>
                  <a:tcPr marT="91425" marB="91425" marR="91425" marL="91425"/>
                </a:tc>
                <a:tc>
                  <a:txBody>
                    <a:bodyPr/>
                    <a:lstStyle/>
                    <a:p>
                      <a:pPr indent="0" lvl="0" marL="0" rtl="0" algn="l">
                        <a:spcBef>
                          <a:spcPts val="0"/>
                        </a:spcBef>
                        <a:spcAft>
                          <a:spcPts val="0"/>
                        </a:spcAft>
                        <a:buNone/>
                      </a:pPr>
                      <a:r>
                        <a:rPr lang="en-IN" sz="1300"/>
                        <a:t>Builds a hierarchy (tree) of clusters</a:t>
                      </a:r>
                      <a:endParaRPr sz="1300"/>
                    </a:p>
                  </a:txBody>
                  <a:tcPr marT="91425" marB="91425" marR="91425" marL="91425"/>
                </a:tc>
                <a:tc>
                  <a:txBody>
                    <a:bodyPr/>
                    <a:lstStyle/>
                    <a:p>
                      <a:pPr indent="0" lvl="0" marL="0" rtl="0" algn="l">
                        <a:spcBef>
                          <a:spcPts val="0"/>
                        </a:spcBef>
                        <a:spcAft>
                          <a:spcPts val="0"/>
                        </a:spcAft>
                        <a:buNone/>
                      </a:pPr>
                      <a:r>
                        <a:rPr lang="en-IN"/>
                        <a:t>Agglomerative, Divisive</a:t>
                      </a:r>
                      <a:endParaRPr/>
                    </a:p>
                  </a:txBody>
                  <a:tcPr marT="91425" marB="91425" marR="91425" marL="91425"/>
                </a:tc>
                <a:tc>
                  <a:txBody>
                    <a:bodyPr/>
                    <a:lstStyle/>
                    <a:p>
                      <a:pPr indent="0" lvl="0" marL="0" rtl="0" algn="l">
                        <a:spcBef>
                          <a:spcPts val="0"/>
                        </a:spcBef>
                        <a:spcAft>
                          <a:spcPts val="0"/>
                        </a:spcAft>
                        <a:buNone/>
                      </a:pPr>
                      <a:r>
                        <a:rPr lang="en-IN" sz="1100"/>
                        <a:t>No need to choose </a:t>
                      </a:r>
                      <a:r>
                        <a:rPr lang="en-IN" sz="1100">
                          <a:solidFill>
                            <a:srgbClr val="188038"/>
                          </a:solidFill>
                          <a:latin typeface="Roboto Mono"/>
                          <a:ea typeface="Roboto Mono"/>
                          <a:cs typeface="Roboto Mono"/>
                          <a:sym typeface="Roboto Mono"/>
                        </a:rPr>
                        <a:t>k</a:t>
                      </a:r>
                      <a:r>
                        <a:rPr lang="en-IN" sz="1100"/>
                        <a:t>, dendrogram visualization</a:t>
                      </a:r>
                      <a:endParaRPr sz="1100"/>
                    </a:p>
                  </a:txBody>
                  <a:tcPr marT="91425" marB="91425" marR="91425" marL="91425"/>
                </a:tc>
                <a:tc>
                  <a:txBody>
                    <a:bodyPr/>
                    <a:lstStyle/>
                    <a:p>
                      <a:pPr indent="0" lvl="0" marL="0" rtl="0" algn="l">
                        <a:spcBef>
                          <a:spcPts val="0"/>
                        </a:spcBef>
                        <a:spcAft>
                          <a:spcPts val="0"/>
                        </a:spcAft>
                        <a:buNone/>
                      </a:pPr>
                      <a:r>
                        <a:rPr lang="en-IN" sz="1100"/>
                        <a:t>Computationally expensive, sensitive to noise</a:t>
                      </a:r>
                      <a:endParaRPr sz="1100"/>
                    </a:p>
                  </a:txBody>
                  <a:tcPr marT="91425" marB="91425" marR="91425" marL="91425"/>
                </a:tc>
              </a:tr>
              <a:tr h="743850">
                <a:tc>
                  <a:txBody>
                    <a:bodyPr/>
                    <a:lstStyle/>
                    <a:p>
                      <a:pPr indent="0" lvl="0" marL="0" rtl="0" algn="l">
                        <a:spcBef>
                          <a:spcPts val="0"/>
                        </a:spcBef>
                        <a:spcAft>
                          <a:spcPts val="0"/>
                        </a:spcAft>
                        <a:buNone/>
                      </a:pPr>
                      <a:r>
                        <a:rPr b="1" lang="en-IN" sz="1100"/>
                        <a:t>Density-Based</a:t>
                      </a:r>
                      <a:endParaRPr b="1" sz="1100"/>
                    </a:p>
                  </a:txBody>
                  <a:tcPr marT="91425" marB="91425" marR="91425" marL="91425"/>
                </a:tc>
                <a:tc>
                  <a:txBody>
                    <a:bodyPr/>
                    <a:lstStyle/>
                    <a:p>
                      <a:pPr indent="0" lvl="0" marL="0" rtl="0" algn="l">
                        <a:spcBef>
                          <a:spcPts val="0"/>
                        </a:spcBef>
                        <a:spcAft>
                          <a:spcPts val="0"/>
                        </a:spcAft>
                        <a:buNone/>
                      </a:pPr>
                      <a:r>
                        <a:rPr lang="en-IN" sz="1100"/>
                        <a:t>Groups points by regions of high density</a:t>
                      </a:r>
                      <a:endParaRPr sz="1100"/>
                    </a:p>
                  </a:txBody>
                  <a:tcPr marT="91425" marB="91425" marR="91425" marL="91425"/>
                </a:tc>
                <a:tc>
                  <a:txBody>
                    <a:bodyPr/>
                    <a:lstStyle/>
                    <a:p>
                      <a:pPr indent="0" lvl="0" marL="0" rtl="0" algn="l">
                        <a:spcBef>
                          <a:spcPts val="0"/>
                        </a:spcBef>
                        <a:spcAft>
                          <a:spcPts val="0"/>
                        </a:spcAft>
                        <a:buNone/>
                      </a:pPr>
                      <a:r>
                        <a:rPr lang="en-IN" sz="1300"/>
                        <a:t>DBSCAN, OPTICS</a:t>
                      </a:r>
                      <a:endParaRPr sz="1300"/>
                    </a:p>
                  </a:txBody>
                  <a:tcPr marT="91425" marB="91425" marR="91425" marL="91425"/>
                </a:tc>
                <a:tc>
                  <a:txBody>
                    <a:bodyPr/>
                    <a:lstStyle/>
                    <a:p>
                      <a:pPr indent="0" lvl="0" marL="0" rtl="0" algn="l">
                        <a:spcBef>
                          <a:spcPts val="0"/>
                        </a:spcBef>
                        <a:spcAft>
                          <a:spcPts val="0"/>
                        </a:spcAft>
                        <a:buNone/>
                      </a:pPr>
                      <a:r>
                        <a:rPr lang="en-IN" sz="1100"/>
                        <a:t>Finds arbitrarily shaped clusters, handles noise well</a:t>
                      </a:r>
                      <a:endParaRPr sz="1100"/>
                    </a:p>
                  </a:txBody>
                  <a:tcPr marT="91425" marB="91425" marR="91425" marL="91425"/>
                </a:tc>
                <a:tc>
                  <a:txBody>
                    <a:bodyPr/>
                    <a:lstStyle/>
                    <a:p>
                      <a:pPr indent="0" lvl="0" marL="0" rtl="0" algn="l">
                        <a:spcBef>
                          <a:spcPts val="0"/>
                        </a:spcBef>
                        <a:spcAft>
                          <a:spcPts val="0"/>
                        </a:spcAft>
                        <a:buNone/>
                      </a:pPr>
                      <a:r>
                        <a:rPr lang="en-IN" sz="1100"/>
                        <a:t>Fails on varying densities, struggles with high dimensions</a:t>
                      </a:r>
                      <a:endParaRPr sz="1100"/>
                    </a:p>
                  </a:txBody>
                  <a:tcPr marT="91425" marB="91425" marR="91425" marL="91425"/>
                </a:tc>
              </a:tr>
              <a:tr h="809900">
                <a:tc>
                  <a:txBody>
                    <a:bodyPr/>
                    <a:lstStyle/>
                    <a:p>
                      <a:pPr indent="0" lvl="0" marL="0" rtl="0" algn="l">
                        <a:spcBef>
                          <a:spcPts val="0"/>
                        </a:spcBef>
                        <a:spcAft>
                          <a:spcPts val="0"/>
                        </a:spcAft>
                        <a:buNone/>
                      </a:pPr>
                      <a:r>
                        <a:rPr b="1" lang="en-IN" sz="1100"/>
                        <a:t>Grid-Based</a:t>
                      </a:r>
                      <a:endParaRPr b="1" sz="1100"/>
                    </a:p>
                  </a:txBody>
                  <a:tcPr marT="91425" marB="91425" marR="91425" marL="91425"/>
                </a:tc>
                <a:tc>
                  <a:txBody>
                    <a:bodyPr/>
                    <a:lstStyle/>
                    <a:p>
                      <a:pPr indent="0" lvl="0" marL="0" rtl="0" algn="l">
                        <a:spcBef>
                          <a:spcPts val="0"/>
                        </a:spcBef>
                        <a:spcAft>
                          <a:spcPts val="0"/>
                        </a:spcAft>
                        <a:buNone/>
                      </a:pPr>
                      <a:r>
                        <a:rPr lang="en-IN" sz="1100"/>
                        <a:t>Divides space into a grid and clusters cells</a:t>
                      </a:r>
                      <a:endParaRPr sz="1100"/>
                    </a:p>
                  </a:txBody>
                  <a:tcPr marT="91425" marB="91425" marR="91425" marL="91425"/>
                </a:tc>
                <a:tc>
                  <a:txBody>
                    <a:bodyPr/>
                    <a:lstStyle/>
                    <a:p>
                      <a:pPr indent="0" lvl="0" marL="0" rtl="0" algn="l">
                        <a:spcBef>
                          <a:spcPts val="0"/>
                        </a:spcBef>
                        <a:spcAft>
                          <a:spcPts val="0"/>
                        </a:spcAft>
                        <a:buNone/>
                      </a:pPr>
                      <a:r>
                        <a:rPr lang="en-IN"/>
                        <a:t>STING, CLIQUE</a:t>
                      </a:r>
                      <a:endParaRPr/>
                    </a:p>
                  </a:txBody>
                  <a:tcPr marT="91425" marB="91425" marR="91425" marL="91425"/>
                </a:tc>
                <a:tc>
                  <a:txBody>
                    <a:bodyPr/>
                    <a:lstStyle/>
                    <a:p>
                      <a:pPr indent="0" lvl="0" marL="0" rtl="0" algn="l">
                        <a:spcBef>
                          <a:spcPts val="0"/>
                        </a:spcBef>
                        <a:spcAft>
                          <a:spcPts val="0"/>
                        </a:spcAft>
                        <a:buNone/>
                      </a:pPr>
                      <a:r>
                        <a:rPr lang="en-IN"/>
                        <a:t>Fast processing for large datasets</a:t>
                      </a:r>
                      <a:endParaRPr/>
                    </a:p>
                  </a:txBody>
                  <a:tcPr marT="91425" marB="91425" marR="91425" marL="91425"/>
                </a:tc>
                <a:tc>
                  <a:txBody>
                    <a:bodyPr/>
                    <a:lstStyle/>
                    <a:p>
                      <a:pPr indent="0" lvl="0" marL="0" rtl="0" algn="l">
                        <a:spcBef>
                          <a:spcPts val="0"/>
                        </a:spcBef>
                        <a:spcAft>
                          <a:spcPts val="0"/>
                        </a:spcAft>
                        <a:buNone/>
                      </a:pPr>
                      <a:r>
                        <a:rPr lang="en-IN" sz="1100"/>
                        <a:t>Less accurate with complex or</a:t>
                      </a:r>
                      <a:r>
                        <a:rPr lang="en-IN" sz="1100"/>
                        <a:t>  </a:t>
                      </a:r>
                      <a:r>
                        <a:rPr lang="en-IN" sz="1100"/>
                        <a:t>non- </a:t>
                      </a:r>
                      <a:r>
                        <a:rPr lang="en-IN" sz="1100"/>
                        <a:t>uniform distributions</a:t>
                      </a:r>
                      <a:endParaRPr sz="1100"/>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32f3c3c152b_0_0"/>
          <p:cNvSpPr txBox="1"/>
          <p:nvPr>
            <p:ph idx="1" type="body"/>
          </p:nvPr>
        </p:nvSpPr>
        <p:spPr>
          <a:xfrm>
            <a:off x="457200" y="919224"/>
            <a:ext cx="8229600" cy="5405400"/>
          </a:xfrm>
          <a:prstGeom prst="rect">
            <a:avLst/>
          </a:prstGeom>
        </p:spPr>
        <p:txBody>
          <a:bodyPr anchorCtr="0" anchor="t" bIns="45700" lIns="91425" spcFirstLastPara="1" rIns="91425" wrap="square" tIns="45700">
            <a:normAutofit/>
          </a:bodyPr>
          <a:lstStyle/>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In unsupervised learning, we don't have a predetermined result. The machine tries to find useful insights from the huge amount of data. </a:t>
            </a:r>
            <a:endParaRPr sz="2000">
              <a:latin typeface="Times New Roman"/>
              <a:ea typeface="Times New Roman"/>
              <a:cs typeface="Times New Roman"/>
              <a:sym typeface="Times New Roman"/>
            </a:endParaRPr>
          </a:p>
          <a:p>
            <a:pPr indent="0" lvl="0" marL="274320" rtl="0" algn="just">
              <a:lnSpc>
                <a:spcPct val="150000"/>
              </a:lnSpc>
              <a:spcBef>
                <a:spcPts val="400"/>
              </a:spcBef>
              <a:spcAft>
                <a:spcPts val="0"/>
              </a:spcAft>
              <a:buNone/>
            </a:pPr>
            <a:r>
              <a:t/>
            </a:r>
            <a:endParaRPr b="1" sz="2000">
              <a:latin typeface="Times New Roman"/>
              <a:ea typeface="Times New Roman"/>
              <a:cs typeface="Times New Roman"/>
              <a:sym typeface="Times New Roman"/>
            </a:endParaRPr>
          </a:p>
          <a:p>
            <a:pPr indent="0" lvl="0" marL="274320" rtl="0" algn="just">
              <a:lnSpc>
                <a:spcPct val="150000"/>
              </a:lnSpc>
              <a:spcBef>
                <a:spcPts val="400"/>
              </a:spcBef>
              <a:spcAft>
                <a:spcPts val="0"/>
              </a:spcAft>
              <a:buNone/>
            </a:pPr>
            <a:r>
              <a:rPr b="1" lang="en-IN" sz="2000">
                <a:latin typeface="Times New Roman"/>
                <a:ea typeface="Times New Roman"/>
                <a:cs typeface="Times New Roman"/>
                <a:sym typeface="Times New Roman"/>
              </a:rPr>
              <a:t>Example</a:t>
            </a:r>
            <a:r>
              <a:rPr lang="en-IN" sz="2000">
                <a:latin typeface="Times New Roman"/>
                <a:ea typeface="Times New Roman"/>
                <a:cs typeface="Times New Roman"/>
                <a:sym typeface="Times New Roman"/>
              </a:rPr>
              <a:t>: Suppose the unsupervised learning algorithm is given an input dataset containing images of different types of cats and dogs. The algorithm is never trained upon the given dataset, which means it does not have any idea about the features of the dataset. The task of the unsupervised learning algorithm is to identify the image features on their own. Unsupervised learning algorithm will perform this task by clustering the image dataset into the groups according to similarities between images.</a:t>
            </a:r>
            <a:endParaRPr sz="2000">
              <a:latin typeface="Times New Roman"/>
              <a:ea typeface="Times New Roman"/>
              <a:cs typeface="Times New Roman"/>
              <a:sym typeface="Times New Roman"/>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1" name="Shape 571"/>
        <p:cNvGrpSpPr/>
        <p:nvPr/>
      </p:nvGrpSpPr>
      <p:grpSpPr>
        <a:xfrm>
          <a:off x="0" y="0"/>
          <a:ext cx="0" cy="0"/>
          <a:chOff x="0" y="0"/>
          <a:chExt cx="0" cy="0"/>
        </a:xfrm>
      </p:grpSpPr>
      <p:sp>
        <p:nvSpPr>
          <p:cNvPr id="572" name="Google Shape;572;g35f149c0570_0_22"/>
          <p:cNvSpPr txBox="1"/>
          <p:nvPr>
            <p:ph type="title"/>
          </p:nvPr>
        </p:nvSpPr>
        <p:spPr>
          <a:xfrm>
            <a:off x="935650" y="832250"/>
            <a:ext cx="6606600" cy="609000"/>
          </a:xfrm>
          <a:prstGeom prst="rect">
            <a:avLst/>
          </a:prstGeom>
        </p:spPr>
        <p:txBody>
          <a:bodyPr anchorCtr="0" anchor="b" bIns="0" lIns="0" spcFirstLastPara="1" rIns="0" wrap="square" tIns="45700">
            <a:noAutofit/>
          </a:bodyPr>
          <a:lstStyle/>
          <a:p>
            <a:pPr indent="0" lvl="0" marL="0" rtl="0" algn="l">
              <a:spcBef>
                <a:spcPts val="0"/>
              </a:spcBef>
              <a:spcAft>
                <a:spcPts val="0"/>
              </a:spcAft>
              <a:buSzPts val="990"/>
              <a:buNone/>
            </a:pPr>
            <a:r>
              <a:rPr b="1" lang="en-IN" sz="2910">
                <a:solidFill>
                  <a:srgbClr val="FF00FF"/>
                </a:solidFill>
                <a:latin typeface="Arial"/>
                <a:ea typeface="Arial"/>
                <a:cs typeface="Arial"/>
                <a:sym typeface="Arial"/>
              </a:rPr>
              <a:t>1.Hierarchical Clustering</a:t>
            </a:r>
            <a:endParaRPr b="1" sz="2910">
              <a:solidFill>
                <a:srgbClr val="FF00FF"/>
              </a:solidFill>
              <a:latin typeface="Arial"/>
              <a:ea typeface="Arial"/>
              <a:cs typeface="Arial"/>
              <a:sym typeface="Arial"/>
            </a:endParaRPr>
          </a:p>
        </p:txBody>
      </p:sp>
      <p:sp>
        <p:nvSpPr>
          <p:cNvPr id="573" name="Google Shape;573;g35f149c0570_0_22"/>
          <p:cNvSpPr txBox="1"/>
          <p:nvPr>
            <p:ph idx="1" type="body"/>
          </p:nvPr>
        </p:nvSpPr>
        <p:spPr>
          <a:xfrm>
            <a:off x="457200" y="1818175"/>
            <a:ext cx="8229600" cy="2145900"/>
          </a:xfrm>
          <a:prstGeom prst="rect">
            <a:avLst/>
          </a:prstGeom>
        </p:spPr>
        <p:txBody>
          <a:bodyPr anchorCtr="0" anchor="t" bIns="45700" lIns="91425" spcFirstLastPara="1" rIns="91425" wrap="square" tIns="45700">
            <a:normAutofit/>
          </a:bodyPr>
          <a:lstStyle/>
          <a:p>
            <a:pPr indent="-280035" lvl="0" marL="274320" rtl="0" algn="l">
              <a:spcBef>
                <a:spcPts val="360"/>
              </a:spcBef>
              <a:spcAft>
                <a:spcPts val="0"/>
              </a:spcAft>
              <a:buSzPts val="1800"/>
              <a:buChar char="❖"/>
            </a:pPr>
            <a:r>
              <a:rPr lang="en-IN" sz="1800"/>
              <a:t>Hierarchical clustering is another unsupervised machine learning algorithm, which is used to group the unlabeled datasets into a cluster and also known as </a:t>
            </a:r>
            <a:r>
              <a:rPr b="1" lang="en-IN" sz="1800"/>
              <a:t>hierarchical cluster analysis</a:t>
            </a:r>
            <a:r>
              <a:rPr lang="en-IN" sz="1800"/>
              <a:t> or HCA.</a:t>
            </a:r>
            <a:endParaRPr/>
          </a:p>
          <a:p>
            <a:pPr indent="-274320" lvl="0" marL="274320" rtl="0" algn="l">
              <a:spcBef>
                <a:spcPts val="360"/>
              </a:spcBef>
              <a:spcAft>
                <a:spcPts val="0"/>
              </a:spcAft>
              <a:buSzPts val="1710"/>
              <a:buChar char="❖"/>
            </a:pPr>
            <a:r>
              <a:rPr lang="en-IN" sz="1800"/>
              <a:t>In this algorithm, we develop the hierarchy of clusters in the form of a tree, and this tree-shaped structure is known as the </a:t>
            </a:r>
            <a:r>
              <a:rPr b="1" lang="en-IN" sz="1800"/>
              <a:t>dendrogram</a:t>
            </a:r>
            <a:r>
              <a:rPr lang="en-IN" sz="1800"/>
              <a:t>.</a:t>
            </a:r>
            <a:endParaRPr/>
          </a:p>
          <a:p>
            <a:pPr indent="-274320" lvl="0" marL="274320" rtl="0" algn="l">
              <a:spcBef>
                <a:spcPts val="360"/>
              </a:spcBef>
              <a:spcAft>
                <a:spcPts val="0"/>
              </a:spcAft>
              <a:buSzPts val="1710"/>
              <a:buChar char="❖"/>
            </a:pPr>
            <a:r>
              <a:rPr lang="en-IN" sz="1800"/>
              <a:t>The hierarchical clustering technique has two approaches:</a:t>
            </a:r>
            <a:endParaRPr sz="1800"/>
          </a:p>
        </p:txBody>
      </p:sp>
      <p:graphicFrame>
        <p:nvGraphicFramePr>
          <p:cNvPr id="574" name="Google Shape;574;g35f149c0570_0_22"/>
          <p:cNvGraphicFramePr/>
          <p:nvPr/>
        </p:nvGraphicFramePr>
        <p:xfrm>
          <a:off x="633500" y="4065575"/>
          <a:ext cx="3000000" cy="3000000"/>
        </p:xfrm>
        <a:graphic>
          <a:graphicData uri="http://schemas.openxmlformats.org/drawingml/2006/table">
            <a:tbl>
              <a:tblPr>
                <a:noFill/>
                <a:tableStyleId>{37E13539-FAEA-4D49-BD2A-BE8E9E14B837}</a:tableStyleId>
              </a:tblPr>
              <a:tblGrid>
                <a:gridCol w="3974725"/>
                <a:gridCol w="3974725"/>
              </a:tblGrid>
              <a:tr h="484575">
                <a:tc>
                  <a:txBody>
                    <a:bodyPr/>
                    <a:lstStyle/>
                    <a:p>
                      <a:pPr indent="0" lvl="0" marL="0" rtl="0" algn="ctr">
                        <a:lnSpc>
                          <a:spcPct val="115000"/>
                        </a:lnSpc>
                        <a:spcBef>
                          <a:spcPts val="0"/>
                        </a:spcBef>
                        <a:spcAft>
                          <a:spcPts val="0"/>
                        </a:spcAft>
                        <a:buNone/>
                      </a:pPr>
                      <a:r>
                        <a:rPr b="1" lang="en-IN" sz="1100"/>
                        <a:t>Type</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100"/>
                        <a:t>Description</a:t>
                      </a:r>
                      <a:endParaRPr b="1" sz="1100"/>
                    </a:p>
                  </a:txBody>
                  <a:tcPr marT="91425" marB="91425" marR="91425" marL="91425"/>
                </a:tc>
              </a:tr>
              <a:tr h="775250">
                <a:tc>
                  <a:txBody>
                    <a:bodyPr/>
                    <a:lstStyle/>
                    <a:p>
                      <a:pPr indent="0" lvl="0" marL="0" rtl="0" algn="l">
                        <a:spcBef>
                          <a:spcPts val="0"/>
                        </a:spcBef>
                        <a:spcAft>
                          <a:spcPts val="0"/>
                        </a:spcAft>
                        <a:buNone/>
                      </a:pPr>
                      <a:r>
                        <a:rPr b="1" lang="en-IN" sz="1100"/>
                        <a:t>Agglomerative</a:t>
                      </a:r>
                      <a:endParaRPr b="1" sz="1100"/>
                    </a:p>
                  </a:txBody>
                  <a:tcPr marT="91425" marB="91425" marR="91425" marL="91425"/>
                </a:tc>
                <a:tc>
                  <a:txBody>
                    <a:bodyPr/>
                    <a:lstStyle/>
                    <a:p>
                      <a:pPr indent="0" lvl="0" marL="0" rtl="0" algn="l">
                        <a:spcBef>
                          <a:spcPts val="0"/>
                        </a:spcBef>
                        <a:spcAft>
                          <a:spcPts val="0"/>
                        </a:spcAft>
                        <a:buNone/>
                      </a:pPr>
                      <a:r>
                        <a:rPr lang="en-IN"/>
                        <a:t>Bottom-up approach: Start with each point as its own cluster and merge them iteratively</a:t>
                      </a:r>
                      <a:endParaRPr/>
                    </a:p>
                  </a:txBody>
                  <a:tcPr marT="91425" marB="91425" marR="91425" marL="91425"/>
                </a:tc>
              </a:tr>
              <a:tr h="775250">
                <a:tc>
                  <a:txBody>
                    <a:bodyPr/>
                    <a:lstStyle/>
                    <a:p>
                      <a:pPr indent="0" lvl="0" marL="0" rtl="0" algn="l">
                        <a:spcBef>
                          <a:spcPts val="0"/>
                        </a:spcBef>
                        <a:spcAft>
                          <a:spcPts val="0"/>
                        </a:spcAft>
                        <a:buNone/>
                      </a:pPr>
                      <a:r>
                        <a:rPr b="1" lang="en-IN" sz="1100"/>
                        <a:t>Divisive</a:t>
                      </a:r>
                      <a:endParaRPr b="1" sz="1100"/>
                    </a:p>
                  </a:txBody>
                  <a:tcPr marT="91425" marB="91425" marR="91425" marL="91425"/>
                </a:tc>
                <a:tc>
                  <a:txBody>
                    <a:bodyPr/>
                    <a:lstStyle/>
                    <a:p>
                      <a:pPr indent="0" lvl="0" marL="0" rtl="0" algn="l">
                        <a:spcBef>
                          <a:spcPts val="0"/>
                        </a:spcBef>
                        <a:spcAft>
                          <a:spcPts val="0"/>
                        </a:spcAft>
                        <a:buNone/>
                      </a:pPr>
                      <a:r>
                        <a:rPr lang="en-IN"/>
                        <a:t>Top-down approach: Start with all data in one cluster and split recursively</a:t>
                      </a:r>
                      <a:endParaRPr/>
                    </a:p>
                  </a:txBody>
                  <a:tcPr marT="91425" marB="91425" marR="91425" marL="91425"/>
                </a:tc>
              </a:tr>
            </a:tbl>
          </a:graphicData>
        </a:graphic>
      </p:graphicFrame>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66"/>
          <p:cNvSpPr txBox="1"/>
          <p:nvPr>
            <p:ph idx="1" type="body"/>
          </p:nvPr>
        </p:nvSpPr>
        <p:spPr>
          <a:xfrm>
            <a:off x="716450" y="1165725"/>
            <a:ext cx="7260900" cy="5231400"/>
          </a:xfrm>
          <a:prstGeom prst="rect">
            <a:avLst/>
          </a:prstGeom>
          <a:noFill/>
          <a:ln>
            <a:noFill/>
          </a:ln>
        </p:spPr>
        <p:txBody>
          <a:bodyPr anchorCtr="0" anchor="t" bIns="45700" lIns="91425" spcFirstLastPara="1" rIns="91425" wrap="square" tIns="45700">
            <a:normAutofit/>
          </a:bodyPr>
          <a:lstStyle/>
          <a:p>
            <a:pPr indent="0" lvl="0" marL="0" rtl="0" algn="just">
              <a:lnSpc>
                <a:spcPct val="150000"/>
              </a:lnSpc>
              <a:spcBef>
                <a:spcPts val="400"/>
              </a:spcBef>
              <a:spcAft>
                <a:spcPts val="0"/>
              </a:spcAft>
              <a:buSzPts val="1900"/>
              <a:buNone/>
            </a:pPr>
            <a:r>
              <a:rPr b="1" lang="en-IN" sz="1700">
                <a:latin typeface="Arial"/>
                <a:ea typeface="Arial"/>
                <a:cs typeface="Arial"/>
                <a:sym typeface="Arial"/>
              </a:rPr>
              <a:t>Agglomerative Clustering</a:t>
            </a:r>
            <a:r>
              <a:rPr lang="en-IN" sz="1700">
                <a:latin typeface="Arial"/>
                <a:ea typeface="Arial"/>
                <a:cs typeface="Arial"/>
                <a:sym typeface="Arial"/>
              </a:rPr>
              <a:t> is more commonly used.</a:t>
            </a:r>
            <a:endParaRPr sz="1700">
              <a:latin typeface="Arial"/>
              <a:ea typeface="Arial"/>
              <a:cs typeface="Arial"/>
              <a:sym typeface="Arial"/>
            </a:endParaRPr>
          </a:p>
          <a:p>
            <a:pPr indent="0" lvl="0" marL="0" rtl="0" algn="l">
              <a:lnSpc>
                <a:spcPct val="115000"/>
              </a:lnSpc>
              <a:spcBef>
                <a:spcPts val="1400"/>
              </a:spcBef>
              <a:spcAft>
                <a:spcPts val="0"/>
              </a:spcAft>
              <a:buClr>
                <a:schemeClr val="dk1"/>
              </a:buClr>
              <a:buSzPts val="1100"/>
              <a:buFont typeface="Arial"/>
              <a:buNone/>
            </a:pPr>
            <a:r>
              <a:rPr b="1" lang="en-IN" sz="2000">
                <a:latin typeface="Arial"/>
                <a:ea typeface="Arial"/>
                <a:cs typeface="Arial"/>
                <a:sym typeface="Arial"/>
              </a:rPr>
              <a:t>How It Works (Agglomerative):</a:t>
            </a:r>
            <a:endParaRPr b="1" sz="2000">
              <a:latin typeface="Arial"/>
              <a:ea typeface="Arial"/>
              <a:cs typeface="Arial"/>
              <a:sym typeface="Arial"/>
            </a:endParaRPr>
          </a:p>
          <a:p>
            <a:pPr indent="-336550" lvl="0" marL="457200" rtl="0" algn="l">
              <a:lnSpc>
                <a:spcPct val="115000"/>
              </a:lnSpc>
              <a:spcBef>
                <a:spcPts val="1200"/>
              </a:spcBef>
              <a:spcAft>
                <a:spcPts val="0"/>
              </a:spcAft>
              <a:buClr>
                <a:schemeClr val="dk1"/>
              </a:buClr>
              <a:buSzPts val="1700"/>
              <a:buFont typeface="Arial"/>
              <a:buAutoNum type="arabicPeriod"/>
            </a:pPr>
            <a:r>
              <a:rPr lang="en-IN" sz="1700">
                <a:latin typeface="Arial"/>
                <a:ea typeface="Arial"/>
                <a:cs typeface="Arial"/>
                <a:sym typeface="Arial"/>
              </a:rPr>
              <a:t>Treat each data point as a single cluster.</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lang="en-IN" sz="1700">
                <a:latin typeface="Arial"/>
                <a:ea typeface="Arial"/>
                <a:cs typeface="Arial"/>
                <a:sym typeface="Arial"/>
              </a:rPr>
              <a:t>Compute the </a:t>
            </a:r>
            <a:r>
              <a:rPr b="1" lang="en-IN" sz="1700">
                <a:latin typeface="Arial"/>
                <a:ea typeface="Arial"/>
                <a:cs typeface="Arial"/>
                <a:sym typeface="Arial"/>
              </a:rPr>
              <a:t>distance (similarity)</a:t>
            </a:r>
            <a:r>
              <a:rPr lang="en-IN" sz="1700">
                <a:latin typeface="Arial"/>
                <a:ea typeface="Arial"/>
                <a:cs typeface="Arial"/>
                <a:sym typeface="Arial"/>
              </a:rPr>
              <a:t> between all clusters.</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lang="en-IN" sz="1700">
                <a:latin typeface="Arial"/>
                <a:ea typeface="Arial"/>
                <a:cs typeface="Arial"/>
                <a:sym typeface="Arial"/>
              </a:rPr>
              <a:t>Merge the two closest clusters.</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lang="en-IN" sz="1700">
                <a:latin typeface="Arial"/>
                <a:ea typeface="Arial"/>
                <a:cs typeface="Arial"/>
                <a:sym typeface="Arial"/>
              </a:rPr>
              <a:t>Repeat until all points are merged into one cluster.</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lang="en-IN" sz="1700">
                <a:latin typeface="Arial"/>
                <a:ea typeface="Arial"/>
                <a:cs typeface="Arial"/>
                <a:sym typeface="Arial"/>
              </a:rPr>
              <a:t>Plot a </a:t>
            </a:r>
            <a:r>
              <a:rPr b="1" lang="en-IN" sz="1700">
                <a:latin typeface="Arial"/>
                <a:ea typeface="Arial"/>
                <a:cs typeface="Arial"/>
                <a:sym typeface="Arial"/>
              </a:rPr>
              <a:t>dendrogram</a:t>
            </a:r>
            <a:r>
              <a:rPr lang="en-IN" sz="1700">
                <a:latin typeface="Arial"/>
                <a:ea typeface="Arial"/>
                <a:cs typeface="Arial"/>
                <a:sym typeface="Arial"/>
              </a:rPr>
              <a:t> to visualize.</a:t>
            </a:r>
            <a:endParaRPr sz="1700">
              <a:latin typeface="Arial"/>
              <a:ea typeface="Arial"/>
              <a:cs typeface="Arial"/>
              <a:sym typeface="Arial"/>
            </a:endParaRPr>
          </a:p>
          <a:p>
            <a:pPr indent="0" lvl="0" marL="0" rtl="0" algn="just">
              <a:lnSpc>
                <a:spcPct val="150000"/>
              </a:lnSpc>
              <a:spcBef>
                <a:spcPts val="1200"/>
              </a:spcBef>
              <a:spcAft>
                <a:spcPts val="0"/>
              </a:spcAft>
              <a:buSzPts val="1900"/>
              <a:buNone/>
            </a:pPr>
            <a:r>
              <a:t/>
            </a:r>
            <a:endParaRPr sz="1700">
              <a:latin typeface="Arial"/>
              <a:ea typeface="Arial"/>
              <a:cs typeface="Arial"/>
              <a:sym typeface="Arial"/>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sp>
        <p:nvSpPr>
          <p:cNvPr id="584" name="Google Shape;584;p67"/>
          <p:cNvSpPr txBox="1"/>
          <p:nvPr>
            <p:ph idx="1" type="body"/>
          </p:nvPr>
        </p:nvSpPr>
        <p:spPr>
          <a:xfrm>
            <a:off x="251525" y="1049725"/>
            <a:ext cx="8435400" cy="30885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2470"/>
              <a:buNone/>
            </a:pPr>
            <a:r>
              <a:rPr b="1" lang="en-IN" sz="2400" u="sng"/>
              <a:t>Linkage Methods (to calculate distance between clusters)</a:t>
            </a:r>
            <a:endParaRPr b="1" sz="2400" u="sng"/>
          </a:p>
          <a:p>
            <a:pPr indent="0" lvl="0" marL="274320" rtl="0" algn="just">
              <a:spcBef>
                <a:spcPts val="360"/>
              </a:spcBef>
              <a:spcAft>
                <a:spcPts val="0"/>
              </a:spcAft>
              <a:buNone/>
            </a:pPr>
            <a:r>
              <a:t/>
            </a:r>
            <a:endParaRPr sz="1800">
              <a:latin typeface="Times New Roman"/>
              <a:ea typeface="Times New Roman"/>
              <a:cs typeface="Times New Roman"/>
              <a:sym typeface="Times New Roman"/>
            </a:endParaRPr>
          </a:p>
          <a:p>
            <a:pPr indent="0" lvl="0" marL="274320" rtl="0" algn="just">
              <a:lnSpc>
                <a:spcPct val="115000"/>
              </a:lnSpc>
              <a:spcBef>
                <a:spcPts val="360"/>
              </a:spcBef>
              <a:spcAft>
                <a:spcPts val="0"/>
              </a:spcAft>
              <a:buNone/>
            </a:pPr>
            <a:r>
              <a:rPr lang="en-IN" sz="1800">
                <a:latin typeface="Times New Roman"/>
                <a:ea typeface="Times New Roman"/>
                <a:cs typeface="Times New Roman"/>
                <a:sym typeface="Times New Roman"/>
              </a:rPr>
              <a:t>There are various ways to calculate the distance between two clusters, and these ways decide the rule for clustering. These measures are called </a:t>
            </a:r>
            <a:r>
              <a:rPr b="1" lang="en-IN" sz="1800">
                <a:latin typeface="Times New Roman"/>
                <a:ea typeface="Times New Roman"/>
                <a:cs typeface="Times New Roman"/>
                <a:sym typeface="Times New Roman"/>
              </a:rPr>
              <a:t>Linkage methods</a:t>
            </a:r>
            <a:r>
              <a:rPr lang="en-IN" sz="1800">
                <a:latin typeface="Times New Roman"/>
                <a:ea typeface="Times New Roman"/>
                <a:cs typeface="Times New Roman"/>
                <a:sym typeface="Times New Roman"/>
              </a:rPr>
              <a:t>. Some of the popular linkage methods are given below:</a:t>
            </a:r>
            <a:endParaRPr/>
          </a:p>
          <a:p>
            <a:pPr indent="-274320" lvl="0" marL="274320" rtl="0" algn="just">
              <a:lnSpc>
                <a:spcPct val="115000"/>
              </a:lnSpc>
              <a:spcBef>
                <a:spcPts val="360"/>
              </a:spcBef>
              <a:spcAft>
                <a:spcPts val="0"/>
              </a:spcAft>
              <a:buSzPts val="1710"/>
              <a:buChar char="⚫"/>
            </a:pPr>
            <a:r>
              <a:rPr b="1" lang="en-IN" sz="1800">
                <a:latin typeface="Times New Roman"/>
                <a:ea typeface="Times New Roman"/>
                <a:cs typeface="Times New Roman"/>
                <a:sym typeface="Times New Roman"/>
              </a:rPr>
              <a:t>Single Linkage:</a:t>
            </a:r>
            <a:r>
              <a:rPr lang="en-IN" sz="1800">
                <a:latin typeface="Times New Roman"/>
                <a:ea typeface="Times New Roman"/>
                <a:cs typeface="Times New Roman"/>
                <a:sym typeface="Times New Roman"/>
              </a:rPr>
              <a:t> It is the Shortest Distance between the closest points of the clusters. Consider the below image:</a:t>
            </a:r>
            <a:endParaRPr/>
          </a:p>
        </p:txBody>
      </p:sp>
      <p:pic>
        <p:nvPicPr>
          <p:cNvPr id="585" name="Google Shape;585;p67"/>
          <p:cNvPicPr preferRelativeResize="0"/>
          <p:nvPr/>
        </p:nvPicPr>
        <p:blipFill rotWithShape="1">
          <a:blip r:embed="rId3">
            <a:alphaModFix/>
          </a:blip>
          <a:srcRect b="0" l="0" r="0" t="0"/>
          <a:stretch/>
        </p:blipFill>
        <p:spPr>
          <a:xfrm>
            <a:off x="2869155" y="4238515"/>
            <a:ext cx="2926038" cy="2304255"/>
          </a:xfrm>
          <a:prstGeom prst="rect">
            <a:avLst/>
          </a:prstGeom>
          <a:noFill/>
          <a:ln>
            <a:noFill/>
          </a:ln>
        </p:spPr>
      </p:pic>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68"/>
          <p:cNvSpPr txBox="1"/>
          <p:nvPr>
            <p:ph idx="1" type="body"/>
          </p:nvPr>
        </p:nvSpPr>
        <p:spPr>
          <a:xfrm>
            <a:off x="179500" y="1124746"/>
            <a:ext cx="8507400" cy="1476300"/>
          </a:xfrm>
          <a:prstGeom prst="rect">
            <a:avLst/>
          </a:prstGeom>
          <a:noFill/>
          <a:ln>
            <a:noFill/>
          </a:ln>
        </p:spPr>
        <p:txBody>
          <a:bodyPr anchorCtr="0" anchor="t" bIns="45700" lIns="91425" spcFirstLastPara="1" rIns="91425" wrap="square" tIns="45700">
            <a:normAutofit/>
          </a:bodyPr>
          <a:lstStyle/>
          <a:p>
            <a:pPr indent="-457835" lvl="0" marL="457200" rtl="0" algn="just">
              <a:lnSpc>
                <a:spcPct val="115000"/>
              </a:lnSpc>
              <a:spcBef>
                <a:spcPts val="520"/>
              </a:spcBef>
              <a:spcAft>
                <a:spcPts val="0"/>
              </a:spcAft>
              <a:buClr>
                <a:schemeClr val="dk1"/>
              </a:buClr>
              <a:buSzPts val="3610"/>
              <a:buChar char="●"/>
            </a:pPr>
            <a:r>
              <a:rPr b="1" lang="en-IN" sz="1800">
                <a:latin typeface="Times New Roman"/>
                <a:ea typeface="Times New Roman"/>
                <a:cs typeface="Times New Roman"/>
                <a:sym typeface="Times New Roman"/>
              </a:rPr>
              <a:t>Complete Linkage:</a:t>
            </a:r>
            <a:r>
              <a:rPr lang="en-IN" sz="1800">
                <a:latin typeface="Times New Roman"/>
                <a:ea typeface="Times New Roman"/>
                <a:cs typeface="Times New Roman"/>
                <a:sym typeface="Times New Roman"/>
              </a:rPr>
              <a:t> It is the maximum distance between the two points of two different clusters. It is one of the popular linkage methods as it forms tighter clusters than single-linkage</a:t>
            </a:r>
            <a:r>
              <a:rPr lang="en-IN"/>
              <a:t>.</a:t>
            </a:r>
            <a:endParaRPr/>
          </a:p>
        </p:txBody>
      </p:sp>
      <p:pic>
        <p:nvPicPr>
          <p:cNvPr id="591" name="Google Shape;591;p68"/>
          <p:cNvPicPr preferRelativeResize="0"/>
          <p:nvPr/>
        </p:nvPicPr>
        <p:blipFill rotWithShape="1">
          <a:blip r:embed="rId3">
            <a:alphaModFix/>
          </a:blip>
          <a:srcRect b="0" l="0" r="0" t="0"/>
          <a:stretch/>
        </p:blipFill>
        <p:spPr>
          <a:xfrm>
            <a:off x="2667865" y="3216801"/>
            <a:ext cx="3345160" cy="2634314"/>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69"/>
          <p:cNvSpPr txBox="1"/>
          <p:nvPr>
            <p:ph idx="1" type="body"/>
          </p:nvPr>
        </p:nvSpPr>
        <p:spPr>
          <a:xfrm>
            <a:off x="251525" y="1287598"/>
            <a:ext cx="8435400" cy="1530900"/>
          </a:xfrm>
          <a:prstGeom prst="rect">
            <a:avLst/>
          </a:prstGeom>
          <a:noFill/>
          <a:ln>
            <a:noFill/>
          </a:ln>
        </p:spPr>
        <p:txBody>
          <a:bodyPr anchorCtr="0" anchor="t" bIns="45700" lIns="91425" spcFirstLastPara="1" rIns="91425" wrap="square" tIns="45700">
            <a:normAutofit/>
          </a:bodyPr>
          <a:lstStyle/>
          <a:p>
            <a:pPr indent="-274320" lvl="0" marL="274320" rtl="0" algn="just">
              <a:lnSpc>
                <a:spcPct val="115000"/>
              </a:lnSpc>
              <a:spcBef>
                <a:spcPts val="0"/>
              </a:spcBef>
              <a:spcAft>
                <a:spcPts val="0"/>
              </a:spcAft>
              <a:buSzPts val="1710"/>
              <a:buChar char="⚫"/>
            </a:pPr>
            <a:r>
              <a:rPr b="1" lang="en-IN" sz="1800">
                <a:latin typeface="Times New Roman"/>
                <a:ea typeface="Times New Roman"/>
                <a:cs typeface="Times New Roman"/>
                <a:sym typeface="Times New Roman"/>
              </a:rPr>
              <a:t>Average Linkage:</a:t>
            </a:r>
            <a:r>
              <a:rPr lang="en-IN" sz="1800">
                <a:latin typeface="Times New Roman"/>
                <a:ea typeface="Times New Roman"/>
                <a:cs typeface="Times New Roman"/>
                <a:sym typeface="Times New Roman"/>
              </a:rPr>
              <a:t> It is the linkage method in which the distance between each pair of datasets is added up and then divided by the total number of datasets to calculate the average distance between two clusters. </a:t>
            </a:r>
            <a:endParaRPr/>
          </a:p>
        </p:txBody>
      </p:sp>
      <p:pic>
        <p:nvPicPr>
          <p:cNvPr id="597" name="Google Shape;597;p69"/>
          <p:cNvPicPr preferRelativeResize="0"/>
          <p:nvPr/>
        </p:nvPicPr>
        <p:blipFill>
          <a:blip r:embed="rId3">
            <a:alphaModFix/>
          </a:blip>
          <a:stretch>
            <a:fillRect/>
          </a:stretch>
        </p:blipFill>
        <p:spPr>
          <a:xfrm>
            <a:off x="2113898" y="2818500"/>
            <a:ext cx="4710651" cy="3734700"/>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g35f149c0570_0_44"/>
          <p:cNvSpPr txBox="1"/>
          <p:nvPr>
            <p:ph idx="1" type="body"/>
          </p:nvPr>
        </p:nvSpPr>
        <p:spPr>
          <a:xfrm>
            <a:off x="355700" y="1254029"/>
            <a:ext cx="8229600" cy="868500"/>
          </a:xfrm>
          <a:prstGeom prst="rect">
            <a:avLst/>
          </a:prstGeom>
        </p:spPr>
        <p:txBody>
          <a:bodyPr anchorCtr="0" anchor="t" bIns="45700" lIns="91425" spcFirstLastPara="1" rIns="91425" wrap="square" tIns="45700">
            <a:normAutofit/>
          </a:bodyPr>
          <a:lstStyle/>
          <a:p>
            <a:pPr indent="-274320" lvl="0" marL="274320" rtl="0" algn="just">
              <a:lnSpc>
                <a:spcPct val="115000"/>
              </a:lnSpc>
              <a:spcBef>
                <a:spcPts val="360"/>
              </a:spcBef>
              <a:spcAft>
                <a:spcPts val="0"/>
              </a:spcAft>
              <a:buSzPts val="1710"/>
              <a:buChar char="⚫"/>
            </a:pPr>
            <a:r>
              <a:rPr b="1" lang="en-IN" sz="1800">
                <a:latin typeface="Times New Roman"/>
                <a:ea typeface="Times New Roman"/>
                <a:cs typeface="Times New Roman"/>
                <a:sym typeface="Times New Roman"/>
              </a:rPr>
              <a:t>Centroid Linkage:</a:t>
            </a:r>
            <a:r>
              <a:rPr lang="en-IN" sz="1800">
                <a:latin typeface="Times New Roman"/>
                <a:ea typeface="Times New Roman"/>
                <a:cs typeface="Times New Roman"/>
                <a:sym typeface="Times New Roman"/>
              </a:rPr>
              <a:t> It is the linkage method in which the distance between the centroid of the clusters is calculated. Consider the below image:</a:t>
            </a:r>
            <a:endParaRPr/>
          </a:p>
        </p:txBody>
      </p:sp>
      <p:pic>
        <p:nvPicPr>
          <p:cNvPr id="604" name="Google Shape;604;g35f149c0570_0_44"/>
          <p:cNvPicPr preferRelativeResize="0"/>
          <p:nvPr/>
        </p:nvPicPr>
        <p:blipFill rotWithShape="1">
          <a:blip r:embed="rId3">
            <a:alphaModFix/>
          </a:blip>
          <a:srcRect b="0" l="0" r="0" t="0"/>
          <a:stretch/>
        </p:blipFill>
        <p:spPr>
          <a:xfrm>
            <a:off x="2483768" y="2852936"/>
            <a:ext cx="3810000" cy="3000375"/>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9" name="Shape 609"/>
        <p:cNvGrpSpPr/>
        <p:nvPr/>
      </p:nvGrpSpPr>
      <p:grpSpPr>
        <a:xfrm>
          <a:off x="0" y="0"/>
          <a:ext cx="0" cy="0"/>
          <a:chOff x="0" y="0"/>
          <a:chExt cx="0" cy="0"/>
        </a:xfrm>
      </p:grpSpPr>
      <p:sp>
        <p:nvSpPr>
          <p:cNvPr id="610" name="Google Shape;610;p70"/>
          <p:cNvSpPr txBox="1"/>
          <p:nvPr>
            <p:ph type="title"/>
          </p:nvPr>
        </p:nvSpPr>
        <p:spPr>
          <a:xfrm>
            <a:off x="715200" y="1673175"/>
            <a:ext cx="3856800" cy="466500"/>
          </a:xfrm>
          <a:prstGeom prst="rect">
            <a:avLst/>
          </a:prstGeom>
          <a:noFill/>
          <a:ln>
            <a:noFill/>
          </a:ln>
        </p:spPr>
        <p:txBody>
          <a:bodyPr anchorCtr="0" anchor="b" bIns="0" lIns="0" spcFirstLastPara="1" rIns="0" wrap="square" tIns="45700">
            <a:normAutofit/>
          </a:bodyPr>
          <a:lstStyle/>
          <a:p>
            <a:pPr indent="0" lvl="0" marL="0" rtl="0" algn="ctr">
              <a:spcBef>
                <a:spcPts val="0"/>
              </a:spcBef>
              <a:spcAft>
                <a:spcPts val="0"/>
              </a:spcAft>
              <a:buClr>
                <a:srgbClr val="FF0000"/>
              </a:buClr>
              <a:buSzPts val="3200"/>
              <a:buFont typeface="Arial Black"/>
              <a:buNone/>
            </a:pPr>
            <a:r>
              <a:rPr lang="en-IN" sz="2700" u="sng">
                <a:solidFill>
                  <a:srgbClr val="FF00FF"/>
                </a:solidFill>
                <a:latin typeface="Arial"/>
                <a:ea typeface="Arial"/>
                <a:cs typeface="Arial"/>
                <a:sym typeface="Arial"/>
              </a:rPr>
              <a:t>K Means</a:t>
            </a:r>
            <a:r>
              <a:rPr lang="en-IN" sz="2700" u="sng">
                <a:solidFill>
                  <a:srgbClr val="FF00FF"/>
                </a:solidFill>
                <a:latin typeface="Arial"/>
                <a:ea typeface="Arial"/>
                <a:cs typeface="Arial"/>
                <a:sym typeface="Arial"/>
              </a:rPr>
              <a:t> Algorithm</a:t>
            </a:r>
            <a:endParaRPr sz="2700" u="sng">
              <a:solidFill>
                <a:srgbClr val="FF00FF"/>
              </a:solidFill>
              <a:latin typeface="Arial"/>
              <a:ea typeface="Arial"/>
              <a:cs typeface="Arial"/>
              <a:sym typeface="Arial"/>
            </a:endParaRPr>
          </a:p>
        </p:txBody>
      </p:sp>
      <p:sp>
        <p:nvSpPr>
          <p:cNvPr id="611" name="Google Shape;611;p70"/>
          <p:cNvSpPr txBox="1"/>
          <p:nvPr>
            <p:ph idx="1" type="body"/>
          </p:nvPr>
        </p:nvSpPr>
        <p:spPr>
          <a:xfrm>
            <a:off x="179500" y="2528625"/>
            <a:ext cx="8856900" cy="3796200"/>
          </a:xfrm>
          <a:prstGeom prst="rect">
            <a:avLst/>
          </a:prstGeom>
          <a:noFill/>
          <a:ln>
            <a:noFill/>
          </a:ln>
        </p:spPr>
        <p:txBody>
          <a:bodyPr anchorCtr="0" anchor="t" bIns="45700" lIns="91425" spcFirstLastPara="1" rIns="91425" wrap="square" tIns="45700">
            <a:normAutofit/>
          </a:bodyPr>
          <a:lstStyle/>
          <a:p>
            <a:pPr indent="-291465" lvl="0" marL="274320" rtl="0" algn="just">
              <a:lnSpc>
                <a:spcPct val="150000"/>
              </a:lnSpc>
              <a:spcBef>
                <a:spcPts val="0"/>
              </a:spcBef>
              <a:spcAft>
                <a:spcPts val="0"/>
              </a:spcAft>
              <a:buSzPts val="1600"/>
              <a:buChar char="⚫"/>
            </a:pPr>
            <a:r>
              <a:rPr lang="en-IN" sz="1600">
                <a:latin typeface="Arial"/>
                <a:ea typeface="Arial"/>
                <a:cs typeface="Arial"/>
                <a:sym typeface="Arial"/>
              </a:rPr>
              <a:t>K-Means Clustering is an Unsupervised Learning algorithm, which groups the unlabelled dataset into different clusters. </a:t>
            </a:r>
            <a:r>
              <a:rPr b="1" lang="en-IN" sz="1600">
                <a:latin typeface="Arial"/>
                <a:ea typeface="Arial"/>
                <a:cs typeface="Arial"/>
                <a:sym typeface="Arial"/>
              </a:rPr>
              <a:t>Here K defines the number of </a:t>
            </a:r>
            <a:r>
              <a:rPr b="1" lang="en-IN" sz="1600">
                <a:latin typeface="Arial"/>
                <a:ea typeface="Arial"/>
                <a:cs typeface="Arial"/>
                <a:sym typeface="Arial"/>
              </a:rPr>
              <a:t>predefined</a:t>
            </a:r>
            <a:r>
              <a:rPr b="1" lang="en-IN" sz="1600">
                <a:latin typeface="Arial"/>
                <a:ea typeface="Arial"/>
                <a:cs typeface="Arial"/>
                <a:sym typeface="Arial"/>
              </a:rPr>
              <a:t> clusters</a:t>
            </a:r>
            <a:r>
              <a:rPr lang="en-IN" sz="1600">
                <a:latin typeface="Arial"/>
                <a:ea typeface="Arial"/>
                <a:cs typeface="Arial"/>
                <a:sym typeface="Arial"/>
              </a:rPr>
              <a:t> that need to be created in the process, as if K=2, there will be two clusters</a:t>
            </a:r>
            <a:endParaRPr sz="1600">
              <a:latin typeface="Arial"/>
              <a:ea typeface="Arial"/>
              <a:cs typeface="Arial"/>
              <a:sym typeface="Arial"/>
            </a:endParaRPr>
          </a:p>
          <a:p>
            <a:pPr indent="-291465" lvl="0" marL="274320" rtl="0" algn="just">
              <a:lnSpc>
                <a:spcPct val="150000"/>
              </a:lnSpc>
              <a:spcBef>
                <a:spcPts val="280"/>
              </a:spcBef>
              <a:spcAft>
                <a:spcPts val="0"/>
              </a:spcAft>
              <a:buSzPts val="1600"/>
              <a:buFont typeface="Arial"/>
              <a:buChar char="⚫"/>
            </a:pPr>
            <a:r>
              <a:rPr lang="en-IN" sz="1600">
                <a:latin typeface="Arial"/>
                <a:ea typeface="Arial"/>
                <a:cs typeface="Arial"/>
                <a:sym typeface="Arial"/>
              </a:rPr>
              <a:t>It is a centroid-based algorithm, where each cluster is associated with a centroid. The main aim of this algorithm is to minimize the sum of distances between the data point and their corresponding clusters.</a:t>
            </a:r>
            <a:endParaRPr sz="1600">
              <a:latin typeface="Arial"/>
              <a:ea typeface="Arial"/>
              <a:cs typeface="Arial"/>
              <a:sym typeface="Arial"/>
            </a:endParaRPr>
          </a:p>
          <a:p>
            <a:pPr indent="-291465" lvl="0" marL="274320" rtl="0" algn="just">
              <a:lnSpc>
                <a:spcPct val="150000"/>
              </a:lnSpc>
              <a:spcBef>
                <a:spcPts val="280"/>
              </a:spcBef>
              <a:spcAft>
                <a:spcPts val="0"/>
              </a:spcAft>
              <a:buSzPts val="1600"/>
              <a:buFont typeface="Arial"/>
              <a:buChar char="⚫"/>
            </a:pPr>
            <a:r>
              <a:rPr lang="en-IN" sz="1600">
                <a:latin typeface="Arial"/>
                <a:ea typeface="Arial"/>
                <a:cs typeface="Arial"/>
                <a:sym typeface="Arial"/>
              </a:rPr>
              <a:t>The algorithm takes the unlabeled dataset as input, divides the dataset into k-number of clusters, and repeats the process until it does not find the best clusters. The value of k should be predetermined in this algorithm.</a:t>
            </a:r>
            <a:endParaRPr sz="1600">
              <a:latin typeface="Arial"/>
              <a:ea typeface="Arial"/>
              <a:cs typeface="Arial"/>
              <a:sym typeface="Arial"/>
            </a:endParaRPr>
          </a:p>
        </p:txBody>
      </p:sp>
      <p:sp>
        <p:nvSpPr>
          <p:cNvPr id="612" name="Google Shape;612;p70"/>
          <p:cNvSpPr txBox="1"/>
          <p:nvPr/>
        </p:nvSpPr>
        <p:spPr>
          <a:xfrm>
            <a:off x="611850" y="890225"/>
            <a:ext cx="5698200" cy="63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IN" sz="2900">
                <a:solidFill>
                  <a:srgbClr val="FF00FF"/>
                </a:solidFill>
              </a:rPr>
              <a:t>2.Partition Based Clustering</a:t>
            </a:r>
            <a:endParaRPr b="1" sz="2900">
              <a:solidFill>
                <a:srgbClr val="FF00FF"/>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71"/>
          <p:cNvSpPr txBox="1"/>
          <p:nvPr>
            <p:ph idx="1" type="body"/>
          </p:nvPr>
        </p:nvSpPr>
        <p:spPr>
          <a:xfrm>
            <a:off x="251525" y="1194726"/>
            <a:ext cx="8435400" cy="5205900"/>
          </a:xfrm>
          <a:prstGeom prst="rect">
            <a:avLst/>
          </a:prstGeom>
          <a:noFill/>
          <a:ln>
            <a:noFill/>
          </a:ln>
        </p:spPr>
        <p:txBody>
          <a:bodyPr anchorCtr="0" anchor="t" bIns="45700" lIns="91425" spcFirstLastPara="1" rIns="91425" wrap="square" tIns="45700">
            <a:normAutofit lnSpcReduction="10000"/>
          </a:bodyPr>
          <a:lstStyle/>
          <a:p>
            <a:pPr indent="0" lvl="0" marL="0" rtl="0" algn="just">
              <a:lnSpc>
                <a:spcPct val="150000"/>
              </a:lnSpc>
              <a:spcBef>
                <a:spcPts val="0"/>
              </a:spcBef>
              <a:spcAft>
                <a:spcPts val="0"/>
              </a:spcAft>
              <a:buSzPts val="1520"/>
              <a:buNone/>
            </a:pPr>
            <a:r>
              <a:rPr b="1" lang="en-IN" sz="1900"/>
              <a:t>How does the K-Means Algorithm Work?</a:t>
            </a:r>
            <a:endParaRPr b="1" sz="2900"/>
          </a:p>
          <a:p>
            <a:pPr indent="0" lvl="0" marL="0" rtl="0" algn="just">
              <a:lnSpc>
                <a:spcPct val="150000"/>
              </a:lnSpc>
              <a:spcBef>
                <a:spcPts val="320"/>
              </a:spcBef>
              <a:spcAft>
                <a:spcPts val="0"/>
              </a:spcAft>
              <a:buSzPts val="1520"/>
              <a:buNone/>
            </a:pPr>
            <a:r>
              <a:t/>
            </a:r>
            <a:endParaRPr sz="1600"/>
          </a:p>
          <a:p>
            <a:pPr indent="-336550" lvl="0" marL="457200" rtl="0" algn="l">
              <a:lnSpc>
                <a:spcPct val="200000"/>
              </a:lnSpc>
              <a:spcBef>
                <a:spcPts val="1200"/>
              </a:spcBef>
              <a:spcAft>
                <a:spcPts val="0"/>
              </a:spcAft>
              <a:buClr>
                <a:schemeClr val="dk1"/>
              </a:buClr>
              <a:buSzPts val="1700"/>
              <a:buFont typeface="Arial"/>
              <a:buAutoNum type="arabicPeriod"/>
            </a:pPr>
            <a:r>
              <a:rPr b="1" lang="en-IN" sz="1700">
                <a:latin typeface="Arial"/>
                <a:ea typeface="Arial"/>
                <a:cs typeface="Arial"/>
                <a:sym typeface="Arial"/>
              </a:rPr>
              <a:t>Select Data - </a:t>
            </a:r>
            <a:r>
              <a:rPr lang="en-IN" sz="1700">
                <a:latin typeface="Arial"/>
                <a:ea typeface="Arial"/>
                <a:cs typeface="Arial"/>
                <a:sym typeface="Arial"/>
              </a:rPr>
              <a:t>Load the unlabelled data for doing the algorithm.</a:t>
            </a:r>
            <a:endParaRPr sz="1700">
              <a:latin typeface="Arial"/>
              <a:ea typeface="Arial"/>
              <a:cs typeface="Arial"/>
              <a:sym typeface="Arial"/>
            </a:endParaRPr>
          </a:p>
          <a:p>
            <a:pPr indent="-336550" lvl="0" marL="457200" rtl="0" algn="l">
              <a:lnSpc>
                <a:spcPct val="200000"/>
              </a:lnSpc>
              <a:spcBef>
                <a:spcPts val="0"/>
              </a:spcBef>
              <a:spcAft>
                <a:spcPts val="0"/>
              </a:spcAft>
              <a:buClr>
                <a:schemeClr val="dk1"/>
              </a:buClr>
              <a:buSzPts val="1700"/>
              <a:buFont typeface="Arial"/>
              <a:buAutoNum type="arabicPeriod"/>
            </a:pPr>
            <a:r>
              <a:rPr b="1" lang="en-IN" sz="1700">
                <a:latin typeface="Arial"/>
                <a:ea typeface="Arial"/>
                <a:cs typeface="Arial"/>
                <a:sym typeface="Arial"/>
              </a:rPr>
              <a:t>Choose K</a:t>
            </a:r>
            <a:r>
              <a:rPr lang="en-IN" sz="1700">
                <a:latin typeface="Arial"/>
                <a:ea typeface="Arial"/>
                <a:cs typeface="Arial"/>
                <a:sym typeface="Arial"/>
              </a:rPr>
              <a:t> – Number of clusters to create.</a:t>
            </a: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b="1" lang="en-IN" sz="1700">
                <a:latin typeface="Arial"/>
                <a:ea typeface="Arial"/>
                <a:cs typeface="Arial"/>
                <a:sym typeface="Arial"/>
              </a:rPr>
              <a:t>Initialize</a:t>
            </a:r>
            <a:r>
              <a:rPr lang="en-IN" sz="1700">
                <a:latin typeface="Arial"/>
                <a:ea typeface="Arial"/>
                <a:cs typeface="Arial"/>
                <a:sym typeface="Arial"/>
              </a:rPr>
              <a:t> – Randomly select K data points as initial centroids.</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b="1" lang="en-IN" sz="1700">
                <a:latin typeface="Arial"/>
                <a:ea typeface="Arial"/>
                <a:cs typeface="Arial"/>
                <a:sym typeface="Arial"/>
              </a:rPr>
              <a:t>Assign Step</a:t>
            </a:r>
            <a:r>
              <a:rPr lang="en-IN" sz="1700">
                <a:latin typeface="Arial"/>
                <a:ea typeface="Arial"/>
                <a:cs typeface="Arial"/>
                <a:sym typeface="Arial"/>
              </a:rPr>
              <a:t> – Assign each point to the </a:t>
            </a:r>
            <a:r>
              <a:rPr b="1" lang="en-IN" sz="1700">
                <a:latin typeface="Arial"/>
                <a:ea typeface="Arial"/>
                <a:cs typeface="Arial"/>
                <a:sym typeface="Arial"/>
              </a:rPr>
              <a:t>nearest centroid</a:t>
            </a:r>
            <a:r>
              <a:rPr lang="en-IN" sz="1700">
                <a:latin typeface="Arial"/>
                <a:ea typeface="Arial"/>
                <a:cs typeface="Arial"/>
                <a:sym typeface="Arial"/>
              </a:rPr>
              <a:t> (based on Euclidean distance).</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b="1" lang="en-IN" sz="1700">
                <a:latin typeface="Arial"/>
                <a:ea typeface="Arial"/>
                <a:cs typeface="Arial"/>
                <a:sym typeface="Arial"/>
              </a:rPr>
              <a:t>Update Step</a:t>
            </a:r>
            <a:r>
              <a:rPr lang="en-IN" sz="1700">
                <a:latin typeface="Arial"/>
                <a:ea typeface="Arial"/>
                <a:cs typeface="Arial"/>
                <a:sym typeface="Arial"/>
              </a:rPr>
              <a:t> – Calculate new centroids by taking the </a:t>
            </a:r>
            <a:r>
              <a:rPr b="1" lang="en-IN" sz="1700">
                <a:latin typeface="Arial"/>
                <a:ea typeface="Arial"/>
                <a:cs typeface="Arial"/>
                <a:sym typeface="Arial"/>
              </a:rPr>
              <a:t>mean of all points</a:t>
            </a:r>
            <a:r>
              <a:rPr lang="en-IN" sz="1700">
                <a:latin typeface="Arial"/>
                <a:ea typeface="Arial"/>
                <a:cs typeface="Arial"/>
                <a:sym typeface="Arial"/>
              </a:rPr>
              <a:t> in each cluster.</a:t>
            </a:r>
            <a:br>
              <a:rPr lang="en-IN" sz="1700">
                <a:latin typeface="Arial"/>
                <a:ea typeface="Arial"/>
                <a:cs typeface="Arial"/>
                <a:sym typeface="Arial"/>
              </a:rPr>
            </a:br>
            <a:endParaRPr sz="1700">
              <a:latin typeface="Arial"/>
              <a:ea typeface="Arial"/>
              <a:cs typeface="Arial"/>
              <a:sym typeface="Arial"/>
            </a:endParaRPr>
          </a:p>
          <a:p>
            <a:pPr indent="-336550" lvl="0" marL="457200" rtl="0" algn="l">
              <a:lnSpc>
                <a:spcPct val="115000"/>
              </a:lnSpc>
              <a:spcBef>
                <a:spcPts val="0"/>
              </a:spcBef>
              <a:spcAft>
                <a:spcPts val="0"/>
              </a:spcAft>
              <a:buClr>
                <a:schemeClr val="dk1"/>
              </a:buClr>
              <a:buSzPts val="1700"/>
              <a:buFont typeface="Arial"/>
              <a:buAutoNum type="arabicPeriod"/>
            </a:pPr>
            <a:r>
              <a:rPr b="1" lang="en-IN" sz="1700">
                <a:latin typeface="Arial"/>
                <a:ea typeface="Arial"/>
                <a:cs typeface="Arial"/>
                <a:sym typeface="Arial"/>
              </a:rPr>
              <a:t>Repeat Steps 4 &amp; 5 </a:t>
            </a:r>
            <a:r>
              <a:rPr lang="en-IN" sz="1700">
                <a:latin typeface="Arial"/>
                <a:ea typeface="Arial"/>
                <a:cs typeface="Arial"/>
                <a:sym typeface="Arial"/>
              </a:rPr>
              <a:t>until centroids </a:t>
            </a:r>
            <a:r>
              <a:rPr b="1" lang="en-IN" sz="1700">
                <a:latin typeface="Arial"/>
                <a:ea typeface="Arial"/>
                <a:cs typeface="Arial"/>
                <a:sym typeface="Arial"/>
              </a:rPr>
              <a:t>do not change</a:t>
            </a:r>
            <a:r>
              <a:rPr lang="en-IN" sz="1700">
                <a:latin typeface="Arial"/>
                <a:ea typeface="Arial"/>
                <a:cs typeface="Arial"/>
                <a:sym typeface="Arial"/>
              </a:rPr>
              <a:t> significantly.</a:t>
            </a:r>
            <a:br>
              <a:rPr lang="en-IN" sz="1700">
                <a:latin typeface="Arial"/>
                <a:ea typeface="Arial"/>
                <a:cs typeface="Arial"/>
                <a:sym typeface="Arial"/>
              </a:rPr>
            </a:br>
            <a:endParaRPr sz="1700">
              <a:latin typeface="Arial"/>
              <a:ea typeface="Arial"/>
              <a:cs typeface="Arial"/>
              <a:sym typeface="Arial"/>
            </a:endParaRPr>
          </a:p>
          <a:p>
            <a:pPr indent="0" lvl="0" marL="0" rtl="0" algn="just">
              <a:lnSpc>
                <a:spcPct val="150000"/>
              </a:lnSpc>
              <a:spcBef>
                <a:spcPts val="1200"/>
              </a:spcBef>
              <a:spcAft>
                <a:spcPts val="0"/>
              </a:spcAft>
              <a:buSzPts val="1330"/>
              <a:buNone/>
            </a:pPr>
            <a:r>
              <a:t/>
            </a:r>
            <a:endParaRPr sz="1400"/>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1" name="Shape 621"/>
        <p:cNvGrpSpPr/>
        <p:nvPr/>
      </p:nvGrpSpPr>
      <p:grpSpPr>
        <a:xfrm>
          <a:off x="0" y="0"/>
          <a:ext cx="0" cy="0"/>
          <a:chOff x="0" y="0"/>
          <a:chExt cx="0" cy="0"/>
        </a:xfrm>
      </p:grpSpPr>
      <p:graphicFrame>
        <p:nvGraphicFramePr>
          <p:cNvPr id="622" name="Google Shape;622;p72"/>
          <p:cNvGraphicFramePr/>
          <p:nvPr/>
        </p:nvGraphicFramePr>
        <p:xfrm>
          <a:off x="652263" y="2283763"/>
          <a:ext cx="3000000" cy="3000000"/>
        </p:xfrm>
        <a:graphic>
          <a:graphicData uri="http://schemas.openxmlformats.org/drawingml/2006/table">
            <a:tbl>
              <a:tblPr bandRow="1" firstRow="1">
                <a:noFill/>
                <a:tableStyleId>{3092457B-BAAC-4B4F-8ADB-0F82CDF9F6C0}</a:tableStyleId>
              </a:tblPr>
              <a:tblGrid>
                <a:gridCol w="1119925"/>
                <a:gridCol w="1119925"/>
                <a:gridCol w="1119925"/>
                <a:gridCol w="1119925"/>
                <a:gridCol w="1119925"/>
                <a:gridCol w="1119925"/>
                <a:gridCol w="1119925"/>
              </a:tblGrid>
              <a:tr h="0">
                <a:tc>
                  <a:txBody>
                    <a:bodyPr/>
                    <a:lstStyle/>
                    <a:p>
                      <a:pPr indent="0" lvl="0" marL="0" marR="0" rtl="0" algn="l">
                        <a:spcBef>
                          <a:spcPts val="0"/>
                        </a:spcBef>
                        <a:spcAft>
                          <a:spcPts val="0"/>
                        </a:spcAft>
                        <a:buNone/>
                      </a:pPr>
                      <a:r>
                        <a:rPr lang="en-IN" sz="1800"/>
                        <a:t>x1</a:t>
                      </a:r>
                      <a:endParaRPr sz="1800"/>
                    </a:p>
                  </a:txBody>
                  <a:tcPr marT="45725" marB="45725" marR="91450" marL="91450"/>
                </a:tc>
                <a:tc>
                  <a:txBody>
                    <a:bodyPr/>
                    <a:lstStyle/>
                    <a:p>
                      <a:pPr indent="0" lvl="0" marL="0" marR="0" rtl="0" algn="l">
                        <a:spcBef>
                          <a:spcPts val="0"/>
                        </a:spcBef>
                        <a:spcAft>
                          <a:spcPts val="0"/>
                        </a:spcAft>
                        <a:buNone/>
                      </a:pPr>
                      <a:r>
                        <a:rPr lang="en-IN" sz="1800"/>
                        <a:t>1</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3</a:t>
                      </a:r>
                      <a:endParaRPr sz="1800"/>
                    </a:p>
                  </a:txBody>
                  <a:tcPr marT="45725" marB="45725" marR="91450" marL="91450"/>
                </a:tc>
                <a:tc>
                  <a:txBody>
                    <a:bodyPr/>
                    <a:lstStyle/>
                    <a:p>
                      <a:pPr indent="0" lvl="0" marL="0" marR="0" rtl="0" algn="l">
                        <a:spcBef>
                          <a:spcPts val="0"/>
                        </a:spcBef>
                        <a:spcAft>
                          <a:spcPts val="0"/>
                        </a:spcAft>
                        <a:buNone/>
                      </a:pPr>
                      <a:r>
                        <a:rPr lang="en-IN" sz="1800"/>
                        <a:t>4</a:t>
                      </a:r>
                      <a:endParaRPr sz="1800"/>
                    </a:p>
                  </a:txBody>
                  <a:tcPr marT="45725" marB="45725" marR="91450" marL="91450"/>
                </a:tc>
                <a:tc>
                  <a:txBody>
                    <a:bodyPr/>
                    <a:lstStyle/>
                    <a:p>
                      <a:pPr indent="0" lvl="0" marL="0" marR="0" rtl="0" algn="l">
                        <a:spcBef>
                          <a:spcPts val="0"/>
                        </a:spcBef>
                        <a:spcAft>
                          <a:spcPts val="0"/>
                        </a:spcAft>
                        <a:buNone/>
                      </a:pPr>
                      <a:r>
                        <a:rPr lang="en-IN" sz="1800"/>
                        <a:t>5</a:t>
                      </a:r>
                      <a:endParaRPr sz="1800"/>
                    </a:p>
                  </a:txBody>
                  <a:tcPr marT="45725" marB="45725" marR="91450" marL="91450"/>
                </a:tc>
              </a:tr>
              <a:tr h="370850">
                <a:tc>
                  <a:txBody>
                    <a:bodyPr/>
                    <a:lstStyle/>
                    <a:p>
                      <a:pPr indent="0" lvl="0" marL="0" marR="0" rtl="0" algn="l">
                        <a:spcBef>
                          <a:spcPts val="0"/>
                        </a:spcBef>
                        <a:spcAft>
                          <a:spcPts val="0"/>
                        </a:spcAft>
                        <a:buNone/>
                      </a:pPr>
                      <a:r>
                        <a:rPr lang="en-IN" sz="1800"/>
                        <a:t>x2</a:t>
                      </a:r>
                      <a:endParaRPr sz="1800"/>
                    </a:p>
                  </a:txBody>
                  <a:tcPr marT="45725" marB="45725" marR="91450" marL="91450"/>
                </a:tc>
                <a:tc>
                  <a:txBody>
                    <a:bodyPr/>
                    <a:lstStyle/>
                    <a:p>
                      <a:pPr indent="0" lvl="0" marL="0" marR="0" rtl="0" algn="l">
                        <a:spcBef>
                          <a:spcPts val="0"/>
                        </a:spcBef>
                        <a:spcAft>
                          <a:spcPts val="0"/>
                        </a:spcAft>
                        <a:buNone/>
                      </a:pPr>
                      <a:r>
                        <a:rPr lang="en-IN" sz="1800"/>
                        <a:t>1</a:t>
                      </a:r>
                      <a:endParaRPr sz="1800"/>
                    </a:p>
                  </a:txBody>
                  <a:tcPr marT="45725" marB="45725" marR="91450" marL="91450"/>
                </a:tc>
                <a:tc>
                  <a:txBody>
                    <a:bodyPr/>
                    <a:lstStyle/>
                    <a:p>
                      <a:pPr indent="0" lvl="0" marL="0" marR="0" rtl="0" algn="l">
                        <a:spcBef>
                          <a:spcPts val="0"/>
                        </a:spcBef>
                        <a:spcAft>
                          <a:spcPts val="0"/>
                        </a:spcAft>
                        <a:buNone/>
                      </a:pPr>
                      <a:r>
                        <a:rPr lang="en-IN" sz="1800"/>
                        <a:t>1</a:t>
                      </a:r>
                      <a:endParaRPr sz="1800"/>
                    </a:p>
                  </a:txBody>
                  <a:tcPr marT="45725" marB="45725" marR="91450" marL="91450"/>
                </a:tc>
                <a:tc>
                  <a:txBody>
                    <a:bodyPr/>
                    <a:lstStyle/>
                    <a:p>
                      <a:pPr indent="0" lvl="0" marL="0" marR="0" rtl="0" algn="l">
                        <a:spcBef>
                          <a:spcPts val="0"/>
                        </a:spcBef>
                        <a:spcAft>
                          <a:spcPts val="0"/>
                        </a:spcAft>
                        <a:buNone/>
                      </a:pPr>
                      <a:r>
                        <a:rPr lang="en-IN" sz="1800"/>
                        <a:t>3</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3</a:t>
                      </a:r>
                      <a:endParaRPr sz="1800"/>
                    </a:p>
                  </a:txBody>
                  <a:tcPr marT="45725" marB="45725" marR="91450" marL="91450"/>
                </a:tc>
                <a:tc>
                  <a:txBody>
                    <a:bodyPr/>
                    <a:lstStyle/>
                    <a:p>
                      <a:pPr indent="0" lvl="0" marL="0" marR="0" rtl="0" algn="l">
                        <a:spcBef>
                          <a:spcPts val="0"/>
                        </a:spcBef>
                        <a:spcAft>
                          <a:spcPts val="0"/>
                        </a:spcAft>
                        <a:buNone/>
                      </a:pPr>
                      <a:r>
                        <a:rPr lang="en-IN" sz="1800"/>
                        <a:t>5</a:t>
                      </a:r>
                      <a:endParaRPr sz="1800"/>
                    </a:p>
                  </a:txBody>
                  <a:tcPr marT="45725" marB="45725" marR="91450" marL="91450"/>
                </a:tc>
              </a:tr>
            </a:tbl>
          </a:graphicData>
        </a:graphic>
      </p:graphicFrame>
      <p:sp>
        <p:nvSpPr>
          <p:cNvPr id="623" name="Google Shape;623;p72"/>
          <p:cNvSpPr txBox="1"/>
          <p:nvPr/>
        </p:nvSpPr>
        <p:spPr>
          <a:xfrm>
            <a:off x="504575" y="3645025"/>
            <a:ext cx="8328300" cy="24474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IN" sz="1800">
                <a:solidFill>
                  <a:schemeClr val="dk1"/>
                </a:solidFill>
                <a:latin typeface="Constantia"/>
                <a:ea typeface="Constantia"/>
                <a:cs typeface="Constantia"/>
                <a:sym typeface="Constantia"/>
              </a:rPr>
              <a:t>2</a:t>
            </a:r>
            <a:r>
              <a:rPr lang="en-IN" sz="1800">
                <a:solidFill>
                  <a:schemeClr val="dk1"/>
                </a:solidFill>
                <a:latin typeface="Constantia"/>
                <a:ea typeface="Constantia"/>
                <a:cs typeface="Constantia"/>
                <a:sym typeface="Constantia"/>
              </a:rPr>
              <a:t>)Select Value of K : Here let’s select it as 2.</a:t>
            </a:r>
            <a:endParaRPr sz="1800">
              <a:solidFill>
                <a:schemeClr val="dk1"/>
              </a:solidFill>
              <a:latin typeface="Constantia"/>
              <a:ea typeface="Constantia"/>
              <a:cs typeface="Constantia"/>
              <a:sym typeface="Constantia"/>
            </a:endParaRPr>
          </a:p>
          <a:p>
            <a:pPr indent="0" lvl="0" marL="0" marR="0" rtl="0" algn="l">
              <a:lnSpc>
                <a:spcPct val="150000"/>
              </a:lnSpc>
              <a:spcBef>
                <a:spcPts val="0"/>
              </a:spcBef>
              <a:spcAft>
                <a:spcPts val="0"/>
              </a:spcAft>
              <a:buNone/>
            </a:pPr>
            <a:r>
              <a:rPr lang="en-IN" sz="1800">
                <a:solidFill>
                  <a:schemeClr val="dk1"/>
                </a:solidFill>
                <a:latin typeface="Constantia"/>
                <a:ea typeface="Constantia"/>
                <a:cs typeface="Constantia"/>
                <a:sym typeface="Constantia"/>
              </a:rPr>
              <a:t>3)Choose randomly select 2 cluster center</a:t>
            </a:r>
            <a:endParaRPr/>
          </a:p>
          <a:p>
            <a:pPr indent="0" lvl="0" marL="0" marR="0" rtl="0" algn="l">
              <a:lnSpc>
                <a:spcPct val="150000"/>
              </a:lnSpc>
              <a:spcBef>
                <a:spcPts val="0"/>
              </a:spcBef>
              <a:spcAft>
                <a:spcPts val="0"/>
              </a:spcAft>
              <a:buNone/>
            </a:pPr>
            <a:r>
              <a:rPr lang="en-IN" sz="1800">
                <a:solidFill>
                  <a:schemeClr val="dk1"/>
                </a:solidFill>
                <a:latin typeface="Constantia"/>
                <a:ea typeface="Constantia"/>
                <a:cs typeface="Constantia"/>
                <a:sym typeface="Constantia"/>
              </a:rPr>
              <a:t>		v1=(2,1) </a:t>
            </a:r>
            <a:endParaRPr sz="1800">
              <a:solidFill>
                <a:schemeClr val="dk1"/>
              </a:solidFill>
              <a:latin typeface="Constantia"/>
              <a:ea typeface="Constantia"/>
              <a:cs typeface="Constantia"/>
              <a:sym typeface="Constantia"/>
            </a:endParaRPr>
          </a:p>
          <a:p>
            <a:pPr indent="0" lvl="0" marL="0" marR="0" rtl="0" algn="l">
              <a:lnSpc>
                <a:spcPct val="150000"/>
              </a:lnSpc>
              <a:spcBef>
                <a:spcPts val="0"/>
              </a:spcBef>
              <a:spcAft>
                <a:spcPts val="0"/>
              </a:spcAft>
              <a:buNone/>
            </a:pPr>
            <a:r>
              <a:rPr lang="en-IN" sz="1800">
                <a:solidFill>
                  <a:schemeClr val="dk1"/>
                </a:solidFill>
                <a:latin typeface="Constantia"/>
                <a:ea typeface="Constantia"/>
                <a:cs typeface="Constantia"/>
                <a:sym typeface="Constantia"/>
              </a:rPr>
              <a:t>                v2=(2,3)</a:t>
            </a:r>
            <a:endParaRPr/>
          </a:p>
          <a:p>
            <a:pPr indent="0" lvl="0" marL="0" marR="0" rtl="0" algn="l">
              <a:lnSpc>
                <a:spcPct val="150000"/>
              </a:lnSpc>
              <a:spcBef>
                <a:spcPts val="0"/>
              </a:spcBef>
              <a:spcAft>
                <a:spcPts val="0"/>
              </a:spcAft>
              <a:buNone/>
            </a:pPr>
            <a:r>
              <a:rPr lang="en-IN" sz="1800">
                <a:solidFill>
                  <a:schemeClr val="dk1"/>
                </a:solidFill>
                <a:latin typeface="Constantia"/>
                <a:ea typeface="Constantia"/>
                <a:cs typeface="Constantia"/>
                <a:sym typeface="Constantia"/>
              </a:rPr>
              <a:t>4</a:t>
            </a:r>
            <a:r>
              <a:rPr lang="en-IN" sz="1800">
                <a:solidFill>
                  <a:schemeClr val="dk1"/>
                </a:solidFill>
                <a:latin typeface="Constantia"/>
                <a:ea typeface="Constantia"/>
                <a:cs typeface="Constantia"/>
                <a:sym typeface="Constantia"/>
              </a:rPr>
              <a:t>)Find the distance between the cluster and each data points.</a:t>
            </a:r>
            <a:endParaRPr sz="1800">
              <a:solidFill>
                <a:schemeClr val="dk1"/>
              </a:solidFill>
              <a:latin typeface="Constantia"/>
              <a:ea typeface="Constantia"/>
              <a:cs typeface="Constantia"/>
              <a:sym typeface="Constantia"/>
            </a:endParaRPr>
          </a:p>
          <a:p>
            <a:pPr indent="0" lvl="0" marL="0" marR="0" rtl="0" algn="l">
              <a:lnSpc>
                <a:spcPct val="150000"/>
              </a:lnSpc>
              <a:spcBef>
                <a:spcPts val="0"/>
              </a:spcBef>
              <a:spcAft>
                <a:spcPts val="0"/>
              </a:spcAft>
              <a:buNone/>
            </a:pPr>
            <a:r>
              <a:t/>
            </a:r>
            <a:endParaRPr sz="1800">
              <a:solidFill>
                <a:schemeClr val="dk1"/>
              </a:solidFill>
              <a:latin typeface="Constantia"/>
              <a:ea typeface="Constantia"/>
              <a:cs typeface="Constantia"/>
              <a:sym typeface="Constantia"/>
            </a:endParaRPr>
          </a:p>
        </p:txBody>
      </p:sp>
      <p:sp>
        <p:nvSpPr>
          <p:cNvPr id="624" name="Google Shape;624;p72"/>
          <p:cNvSpPr txBox="1"/>
          <p:nvPr/>
        </p:nvSpPr>
        <p:spPr>
          <a:xfrm>
            <a:off x="698850" y="933725"/>
            <a:ext cx="7522200" cy="83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IN" sz="1700">
                <a:solidFill>
                  <a:schemeClr val="dk1"/>
                </a:solidFill>
              </a:rPr>
              <a:t>Now let’s explain this with a 2 dimensional data.</a:t>
            </a:r>
            <a:endParaRPr sz="1700">
              <a:solidFill>
                <a:schemeClr val="dk1"/>
              </a:solidFill>
            </a:endParaRPr>
          </a:p>
          <a:p>
            <a:pPr indent="0" lvl="0" marL="0" rtl="0" algn="l">
              <a:lnSpc>
                <a:spcPct val="150000"/>
              </a:lnSpc>
              <a:spcBef>
                <a:spcPts val="0"/>
              </a:spcBef>
              <a:spcAft>
                <a:spcPts val="0"/>
              </a:spcAft>
              <a:buNone/>
            </a:pPr>
            <a:r>
              <a:rPr lang="en-IN" sz="1700">
                <a:solidFill>
                  <a:schemeClr val="dk1"/>
                </a:solidFill>
              </a:rPr>
              <a:t>Consider the below dataset</a:t>
            </a:r>
            <a:endParaRPr sz="1700">
              <a:solidFill>
                <a:schemeClr val="dk1"/>
              </a:solidFill>
            </a:endParaRPr>
          </a:p>
        </p:txBody>
      </p: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graphicFrame>
        <p:nvGraphicFramePr>
          <p:cNvPr id="630" name="Google Shape;630;g35f149c0570_0_36"/>
          <p:cNvGraphicFramePr/>
          <p:nvPr/>
        </p:nvGraphicFramePr>
        <p:xfrm>
          <a:off x="664173" y="1297642"/>
          <a:ext cx="3000000" cy="3000000"/>
        </p:xfrm>
        <a:graphic>
          <a:graphicData uri="http://schemas.openxmlformats.org/drawingml/2006/table">
            <a:tbl>
              <a:tblPr bandRow="1" firstRow="1">
                <a:noFill/>
                <a:tableStyleId>{3092457B-BAAC-4B4F-8ADB-0F82CDF9F6C0}</a:tableStyleId>
              </a:tblPr>
              <a:tblGrid>
                <a:gridCol w="1741000"/>
                <a:gridCol w="2231550"/>
                <a:gridCol w="2285175"/>
                <a:gridCol w="1520175"/>
              </a:tblGrid>
              <a:tr h="868600">
                <a:tc>
                  <a:txBody>
                    <a:bodyPr/>
                    <a:lstStyle/>
                    <a:p>
                      <a:pPr indent="0" lvl="0" marL="0" marR="0" rtl="0" algn="l">
                        <a:spcBef>
                          <a:spcPts val="0"/>
                        </a:spcBef>
                        <a:spcAft>
                          <a:spcPts val="0"/>
                        </a:spcAft>
                        <a:buNone/>
                      </a:pPr>
                      <a:r>
                        <a:rPr lang="en-IN" sz="1800"/>
                        <a:t>Data point</a:t>
                      </a:r>
                      <a:endParaRPr sz="1800"/>
                    </a:p>
                  </a:txBody>
                  <a:tcPr marT="45725" marB="45725" marR="91450" marL="91450"/>
                </a:tc>
                <a:tc>
                  <a:txBody>
                    <a:bodyPr/>
                    <a:lstStyle/>
                    <a:p>
                      <a:pPr indent="0" lvl="0" marL="0" marR="0" rtl="0" algn="l">
                        <a:spcBef>
                          <a:spcPts val="0"/>
                        </a:spcBef>
                        <a:spcAft>
                          <a:spcPts val="0"/>
                        </a:spcAft>
                        <a:buNone/>
                      </a:pPr>
                      <a:r>
                        <a:rPr lang="en-IN" sz="1800"/>
                        <a:t>Distance from v1(2,1)</a:t>
                      </a:r>
                      <a:endParaRPr sz="1800"/>
                    </a:p>
                  </a:txBody>
                  <a:tcPr marT="45725" marB="45725" marR="91450" marL="91450"/>
                </a:tc>
                <a:tc>
                  <a:txBody>
                    <a:bodyPr/>
                    <a:lstStyle/>
                    <a:p>
                      <a:pPr indent="0" lvl="0" marL="0" marR="0" rtl="0" algn="l">
                        <a:spcBef>
                          <a:spcPts val="0"/>
                        </a:spcBef>
                        <a:spcAft>
                          <a:spcPts val="0"/>
                        </a:spcAft>
                        <a:buNone/>
                      </a:pPr>
                      <a:r>
                        <a:rPr lang="en-IN" sz="1800"/>
                        <a:t>Distance from v2(2,3)</a:t>
                      </a:r>
                      <a:endParaRPr sz="1800"/>
                    </a:p>
                  </a:txBody>
                  <a:tcPr marT="45725" marB="45725" marR="91450" marL="91450"/>
                </a:tc>
                <a:tc>
                  <a:txBody>
                    <a:bodyPr/>
                    <a:lstStyle/>
                    <a:p>
                      <a:pPr indent="0" lvl="0" marL="0" marR="0" rtl="0" algn="l">
                        <a:spcBef>
                          <a:spcPts val="0"/>
                        </a:spcBef>
                        <a:spcAft>
                          <a:spcPts val="0"/>
                        </a:spcAft>
                        <a:buNone/>
                      </a:pPr>
                      <a:r>
                        <a:rPr lang="en-IN" sz="1800"/>
                        <a:t>Assigned</a:t>
                      </a:r>
                      <a:r>
                        <a:rPr lang="en-IN" sz="1800"/>
                        <a:t> center</a:t>
                      </a:r>
                      <a:endParaRPr sz="1800"/>
                    </a:p>
                  </a:txBody>
                  <a:tcPr marT="45725" marB="45725" marR="91450" marL="91450"/>
                </a:tc>
              </a:tr>
              <a:tr h="100000">
                <a:tc>
                  <a:txBody>
                    <a:bodyPr/>
                    <a:lstStyle/>
                    <a:p>
                      <a:pPr indent="0" lvl="0" marL="0" marR="0" rtl="0" algn="l">
                        <a:spcBef>
                          <a:spcPts val="0"/>
                        </a:spcBef>
                        <a:spcAft>
                          <a:spcPts val="0"/>
                        </a:spcAft>
                        <a:buNone/>
                      </a:pPr>
                      <a:r>
                        <a:rPr lang="en-IN" sz="1800"/>
                        <a:t>A1=(1,1)</a:t>
                      </a:r>
                      <a:endParaRPr sz="1800"/>
                    </a:p>
                  </a:txBody>
                  <a:tcPr marT="45725" marB="45725" marR="91450" marL="91450"/>
                </a:tc>
                <a:tc>
                  <a:txBody>
                    <a:bodyPr/>
                    <a:lstStyle/>
                    <a:p>
                      <a:pPr indent="0" lvl="0" marL="0" marR="0" rtl="0" algn="l">
                        <a:spcBef>
                          <a:spcPts val="0"/>
                        </a:spcBef>
                        <a:spcAft>
                          <a:spcPts val="0"/>
                        </a:spcAft>
                        <a:buNone/>
                      </a:pPr>
                      <a:r>
                        <a:rPr lang="en-IN" sz="1800"/>
                        <a:t>1</a:t>
                      </a:r>
                      <a:endParaRPr sz="1800"/>
                    </a:p>
                  </a:txBody>
                  <a:tcPr marT="45725" marB="45725" marR="91450" marL="91450"/>
                </a:tc>
                <a:tc>
                  <a:txBody>
                    <a:bodyPr/>
                    <a:lstStyle/>
                    <a:p>
                      <a:pPr indent="0" lvl="0" marL="0" marR="0" rtl="0" algn="l">
                        <a:spcBef>
                          <a:spcPts val="0"/>
                        </a:spcBef>
                        <a:spcAft>
                          <a:spcPts val="0"/>
                        </a:spcAft>
                        <a:buNone/>
                      </a:pPr>
                      <a:r>
                        <a:rPr lang="en-IN" sz="1800"/>
                        <a:t>2.24</a:t>
                      </a:r>
                      <a:endParaRPr sz="1800"/>
                    </a:p>
                  </a:txBody>
                  <a:tcPr marT="45725" marB="45725" marR="91450" marL="91450"/>
                </a:tc>
                <a:tc>
                  <a:txBody>
                    <a:bodyPr/>
                    <a:lstStyle/>
                    <a:p>
                      <a:pPr indent="0" lvl="0" marL="0" marR="0" rtl="0" algn="l">
                        <a:spcBef>
                          <a:spcPts val="0"/>
                        </a:spcBef>
                        <a:spcAft>
                          <a:spcPts val="0"/>
                        </a:spcAft>
                        <a:buNone/>
                      </a:pPr>
                      <a:r>
                        <a:rPr lang="en-IN" sz="1800"/>
                        <a:t>v1</a:t>
                      </a:r>
                      <a:endParaRPr sz="1800"/>
                    </a:p>
                  </a:txBody>
                  <a:tcPr marT="45725" marB="45725" marR="91450" marL="91450"/>
                </a:tc>
              </a:tr>
              <a:tr h="370850">
                <a:tc>
                  <a:txBody>
                    <a:bodyPr/>
                    <a:lstStyle/>
                    <a:p>
                      <a:pPr indent="0" lvl="0" marL="0" marR="0" rtl="0" algn="l">
                        <a:spcBef>
                          <a:spcPts val="0"/>
                        </a:spcBef>
                        <a:spcAft>
                          <a:spcPts val="0"/>
                        </a:spcAft>
                        <a:buNone/>
                      </a:pPr>
                      <a:r>
                        <a:rPr lang="en-IN" sz="1800"/>
                        <a:t>A2=(2,1)</a:t>
                      </a:r>
                      <a:endParaRPr sz="1800"/>
                    </a:p>
                  </a:txBody>
                  <a:tcPr marT="45725" marB="45725" marR="91450" marL="91450"/>
                </a:tc>
                <a:tc>
                  <a:txBody>
                    <a:bodyPr/>
                    <a:lstStyle/>
                    <a:p>
                      <a:pPr indent="0" lvl="0" marL="0" marR="0" rtl="0" algn="l">
                        <a:spcBef>
                          <a:spcPts val="0"/>
                        </a:spcBef>
                        <a:spcAft>
                          <a:spcPts val="0"/>
                        </a:spcAft>
                        <a:buNone/>
                      </a:pPr>
                      <a:r>
                        <a:rPr lang="en-IN" sz="1800"/>
                        <a:t>0</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v1</a:t>
                      </a:r>
                      <a:endParaRPr sz="1800"/>
                    </a:p>
                  </a:txBody>
                  <a:tcPr marT="45725" marB="45725" marR="91450" marL="91450"/>
                </a:tc>
              </a:tr>
              <a:tr h="370850">
                <a:tc>
                  <a:txBody>
                    <a:bodyPr/>
                    <a:lstStyle/>
                    <a:p>
                      <a:pPr indent="0" lvl="0" marL="0" marR="0" rtl="0" algn="l">
                        <a:spcBef>
                          <a:spcPts val="0"/>
                        </a:spcBef>
                        <a:spcAft>
                          <a:spcPts val="0"/>
                        </a:spcAft>
                        <a:buNone/>
                      </a:pPr>
                      <a:r>
                        <a:rPr lang="en-IN" sz="1800"/>
                        <a:t>A3=(2,3)</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0</a:t>
                      </a:r>
                      <a:endParaRPr sz="1800"/>
                    </a:p>
                  </a:txBody>
                  <a:tcPr marT="45725" marB="45725" marR="91450" marL="91450"/>
                </a:tc>
                <a:tc>
                  <a:txBody>
                    <a:bodyPr/>
                    <a:lstStyle/>
                    <a:p>
                      <a:pPr indent="0" lvl="0" marL="0" marR="0" rtl="0" algn="l">
                        <a:spcBef>
                          <a:spcPts val="0"/>
                        </a:spcBef>
                        <a:spcAft>
                          <a:spcPts val="0"/>
                        </a:spcAft>
                        <a:buNone/>
                      </a:pPr>
                      <a:r>
                        <a:rPr lang="en-IN" sz="1800"/>
                        <a:t>v2</a:t>
                      </a:r>
                      <a:endParaRPr sz="1800"/>
                    </a:p>
                  </a:txBody>
                  <a:tcPr marT="45725" marB="45725" marR="91450" marL="91450"/>
                </a:tc>
              </a:tr>
              <a:tr h="370850">
                <a:tc>
                  <a:txBody>
                    <a:bodyPr/>
                    <a:lstStyle/>
                    <a:p>
                      <a:pPr indent="0" lvl="0" marL="0" marR="0" rtl="0" algn="l">
                        <a:spcBef>
                          <a:spcPts val="0"/>
                        </a:spcBef>
                        <a:spcAft>
                          <a:spcPts val="0"/>
                        </a:spcAft>
                        <a:buNone/>
                      </a:pPr>
                      <a:r>
                        <a:rPr lang="en-IN" sz="1800"/>
                        <a:t>A4=(3,2)</a:t>
                      </a:r>
                      <a:endParaRPr sz="1800"/>
                    </a:p>
                  </a:txBody>
                  <a:tcPr marT="45725" marB="45725" marR="91450" marL="91450"/>
                </a:tc>
                <a:tc>
                  <a:txBody>
                    <a:bodyPr/>
                    <a:lstStyle/>
                    <a:p>
                      <a:pPr indent="0" lvl="0" marL="0" marR="0" rtl="0" algn="l">
                        <a:spcBef>
                          <a:spcPts val="0"/>
                        </a:spcBef>
                        <a:spcAft>
                          <a:spcPts val="0"/>
                        </a:spcAft>
                        <a:buNone/>
                      </a:pPr>
                      <a:r>
                        <a:rPr lang="en-IN" sz="1800"/>
                        <a:t>1.41</a:t>
                      </a:r>
                      <a:endParaRPr sz="1800"/>
                    </a:p>
                  </a:txBody>
                  <a:tcPr marT="45725" marB="45725" marR="91450" marL="91450"/>
                </a:tc>
                <a:tc>
                  <a:txBody>
                    <a:bodyPr/>
                    <a:lstStyle/>
                    <a:p>
                      <a:pPr indent="0" lvl="0" marL="0" marR="0" rtl="0" algn="l">
                        <a:spcBef>
                          <a:spcPts val="0"/>
                        </a:spcBef>
                        <a:spcAft>
                          <a:spcPts val="0"/>
                        </a:spcAft>
                        <a:buNone/>
                      </a:pPr>
                      <a:r>
                        <a:rPr lang="en-IN" sz="1800"/>
                        <a:t>1.41</a:t>
                      </a:r>
                      <a:endParaRPr sz="1800"/>
                    </a:p>
                  </a:txBody>
                  <a:tcPr marT="45725" marB="45725" marR="91450" marL="91450"/>
                </a:tc>
                <a:tc>
                  <a:txBody>
                    <a:bodyPr/>
                    <a:lstStyle/>
                    <a:p>
                      <a:pPr indent="0" lvl="0" marL="0" marR="0" rtl="0" algn="l">
                        <a:spcBef>
                          <a:spcPts val="0"/>
                        </a:spcBef>
                        <a:spcAft>
                          <a:spcPts val="0"/>
                        </a:spcAft>
                        <a:buNone/>
                      </a:pPr>
                      <a:r>
                        <a:rPr lang="en-IN" sz="1800"/>
                        <a:t>v1</a:t>
                      </a:r>
                      <a:endParaRPr sz="1800"/>
                    </a:p>
                  </a:txBody>
                  <a:tcPr marT="45725" marB="45725" marR="91450" marL="91450"/>
                </a:tc>
              </a:tr>
              <a:tr h="370850">
                <a:tc>
                  <a:txBody>
                    <a:bodyPr/>
                    <a:lstStyle/>
                    <a:p>
                      <a:pPr indent="0" lvl="0" marL="0" marR="0" rtl="0" algn="l">
                        <a:spcBef>
                          <a:spcPts val="0"/>
                        </a:spcBef>
                        <a:spcAft>
                          <a:spcPts val="0"/>
                        </a:spcAft>
                        <a:buNone/>
                      </a:pPr>
                      <a:r>
                        <a:rPr lang="en-IN" sz="1800"/>
                        <a:t>A5=(4,3)</a:t>
                      </a:r>
                      <a:endParaRPr sz="1800"/>
                    </a:p>
                  </a:txBody>
                  <a:tcPr marT="45725" marB="45725" marR="91450" marL="91450"/>
                </a:tc>
                <a:tc>
                  <a:txBody>
                    <a:bodyPr/>
                    <a:lstStyle/>
                    <a:p>
                      <a:pPr indent="0" lvl="0" marL="0" marR="0" rtl="0" algn="l">
                        <a:spcBef>
                          <a:spcPts val="0"/>
                        </a:spcBef>
                        <a:spcAft>
                          <a:spcPts val="0"/>
                        </a:spcAft>
                        <a:buNone/>
                      </a:pPr>
                      <a:r>
                        <a:rPr lang="en-IN" sz="1800"/>
                        <a:t>2.83</a:t>
                      </a:r>
                      <a:endParaRPr sz="1800"/>
                    </a:p>
                  </a:txBody>
                  <a:tcPr marT="45725" marB="45725" marR="91450" marL="91450"/>
                </a:tc>
                <a:tc>
                  <a:txBody>
                    <a:bodyPr/>
                    <a:lstStyle/>
                    <a:p>
                      <a:pPr indent="0" lvl="0" marL="0" marR="0" rtl="0" algn="l">
                        <a:spcBef>
                          <a:spcPts val="0"/>
                        </a:spcBef>
                        <a:spcAft>
                          <a:spcPts val="0"/>
                        </a:spcAft>
                        <a:buNone/>
                      </a:pPr>
                      <a:r>
                        <a:rPr lang="en-IN" sz="1800"/>
                        <a:t>2</a:t>
                      </a:r>
                      <a:endParaRPr sz="1800"/>
                    </a:p>
                  </a:txBody>
                  <a:tcPr marT="45725" marB="45725" marR="91450" marL="91450"/>
                </a:tc>
                <a:tc>
                  <a:txBody>
                    <a:bodyPr/>
                    <a:lstStyle/>
                    <a:p>
                      <a:pPr indent="0" lvl="0" marL="0" marR="0" rtl="0" algn="l">
                        <a:spcBef>
                          <a:spcPts val="0"/>
                        </a:spcBef>
                        <a:spcAft>
                          <a:spcPts val="0"/>
                        </a:spcAft>
                        <a:buNone/>
                      </a:pPr>
                      <a:r>
                        <a:rPr lang="en-IN" sz="1800"/>
                        <a:t>v2</a:t>
                      </a:r>
                      <a:endParaRPr sz="1800"/>
                    </a:p>
                  </a:txBody>
                  <a:tcPr marT="45725" marB="45725" marR="91450" marL="91450"/>
                </a:tc>
              </a:tr>
              <a:tr h="370850">
                <a:tc>
                  <a:txBody>
                    <a:bodyPr/>
                    <a:lstStyle/>
                    <a:p>
                      <a:pPr indent="0" lvl="0" marL="0" marR="0" rtl="0" algn="l">
                        <a:spcBef>
                          <a:spcPts val="0"/>
                        </a:spcBef>
                        <a:spcAft>
                          <a:spcPts val="0"/>
                        </a:spcAft>
                        <a:buNone/>
                      </a:pPr>
                      <a:r>
                        <a:rPr lang="en-IN" sz="1800"/>
                        <a:t>A6=(5,5)</a:t>
                      </a:r>
                      <a:endParaRPr sz="1800"/>
                    </a:p>
                  </a:txBody>
                  <a:tcPr marT="45725" marB="45725" marR="91450" marL="91450"/>
                </a:tc>
                <a:tc>
                  <a:txBody>
                    <a:bodyPr/>
                    <a:lstStyle/>
                    <a:p>
                      <a:pPr indent="0" lvl="0" marL="0" marR="0" rtl="0" algn="l">
                        <a:spcBef>
                          <a:spcPts val="0"/>
                        </a:spcBef>
                        <a:spcAft>
                          <a:spcPts val="0"/>
                        </a:spcAft>
                        <a:buNone/>
                      </a:pPr>
                      <a:r>
                        <a:rPr lang="en-IN" sz="1800"/>
                        <a:t>5</a:t>
                      </a:r>
                      <a:endParaRPr sz="1800"/>
                    </a:p>
                  </a:txBody>
                  <a:tcPr marT="45725" marB="45725" marR="91450" marL="91450"/>
                </a:tc>
                <a:tc>
                  <a:txBody>
                    <a:bodyPr/>
                    <a:lstStyle/>
                    <a:p>
                      <a:pPr indent="0" lvl="0" marL="0" marR="0" rtl="0" algn="l">
                        <a:spcBef>
                          <a:spcPts val="0"/>
                        </a:spcBef>
                        <a:spcAft>
                          <a:spcPts val="0"/>
                        </a:spcAft>
                        <a:buNone/>
                      </a:pPr>
                      <a:r>
                        <a:rPr lang="en-IN" sz="1800"/>
                        <a:t>3.61</a:t>
                      </a:r>
                      <a:endParaRPr sz="1800"/>
                    </a:p>
                  </a:txBody>
                  <a:tcPr marT="45725" marB="45725" marR="91450" marL="91450"/>
                </a:tc>
                <a:tc>
                  <a:txBody>
                    <a:bodyPr/>
                    <a:lstStyle/>
                    <a:p>
                      <a:pPr indent="0" lvl="0" marL="0" marR="0" rtl="0" algn="l">
                        <a:spcBef>
                          <a:spcPts val="0"/>
                        </a:spcBef>
                        <a:spcAft>
                          <a:spcPts val="0"/>
                        </a:spcAft>
                        <a:buNone/>
                      </a:pPr>
                      <a:r>
                        <a:rPr lang="en-IN" sz="1800"/>
                        <a:t>v2</a:t>
                      </a:r>
                      <a:endParaRPr sz="1800"/>
                    </a:p>
                  </a:txBody>
                  <a:tcPr marT="45725" marB="45725" marR="91450" marL="91450"/>
                </a:tc>
              </a:tr>
            </a:tbl>
          </a:graphicData>
        </a:graphic>
      </p:graphicFrame>
      <p:sp>
        <p:nvSpPr>
          <p:cNvPr id="631" name="Google Shape;631;g35f149c0570_0_36"/>
          <p:cNvSpPr txBox="1"/>
          <p:nvPr/>
        </p:nvSpPr>
        <p:spPr>
          <a:xfrm>
            <a:off x="664175" y="4732450"/>
            <a:ext cx="7869900" cy="1526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IN" sz="1500">
                <a:solidFill>
                  <a:schemeClr val="dk1"/>
                </a:solidFill>
              </a:rPr>
              <a:t>Distance is calculated using the formula:      d=sqrt((x1-y1)^2+(x2-y2)^2)</a:t>
            </a:r>
            <a:endParaRPr sz="1500">
              <a:solidFill>
                <a:schemeClr val="dk1"/>
              </a:solidFill>
            </a:endParaRPr>
          </a:p>
          <a:p>
            <a:pPr indent="0" lvl="0" marL="0" rtl="0" algn="l">
              <a:lnSpc>
                <a:spcPct val="150000"/>
              </a:lnSpc>
              <a:spcBef>
                <a:spcPts val="0"/>
              </a:spcBef>
              <a:spcAft>
                <a:spcPts val="0"/>
              </a:spcAft>
              <a:buNone/>
            </a:pPr>
            <a:r>
              <a:rPr lang="en-IN" sz="1500">
                <a:solidFill>
                  <a:schemeClr val="dk1"/>
                </a:solidFill>
              </a:rPr>
              <a:t>For the first data point,</a:t>
            </a:r>
            <a:endParaRPr sz="1500">
              <a:solidFill>
                <a:schemeClr val="dk1"/>
              </a:solidFill>
            </a:endParaRPr>
          </a:p>
          <a:p>
            <a:pPr indent="0" lvl="0" marL="0" rtl="0" algn="l">
              <a:lnSpc>
                <a:spcPct val="150000"/>
              </a:lnSpc>
              <a:spcBef>
                <a:spcPts val="280"/>
              </a:spcBef>
              <a:spcAft>
                <a:spcPts val="0"/>
              </a:spcAft>
              <a:buClr>
                <a:schemeClr val="dk1"/>
              </a:buClr>
              <a:buSzPts val="1330"/>
              <a:buFont typeface="Arial"/>
              <a:buNone/>
            </a:pPr>
            <a:r>
              <a:rPr lang="en-IN" sz="1500">
                <a:solidFill>
                  <a:schemeClr val="dk1"/>
                </a:solidFill>
              </a:rPr>
              <a:t>d</a:t>
            </a:r>
            <a:r>
              <a:rPr lang="en-IN" sz="1500">
                <a:solidFill>
                  <a:schemeClr val="dk1"/>
                </a:solidFill>
              </a:rPr>
              <a:t>=sqrt((1-2)^2 + (1-1)^2)</a:t>
            </a:r>
            <a:endParaRPr sz="1500">
              <a:solidFill>
                <a:schemeClr val="dk1"/>
              </a:solidFill>
            </a:endParaRPr>
          </a:p>
          <a:p>
            <a:pPr indent="0" lvl="0" marL="0" rtl="0" algn="l">
              <a:lnSpc>
                <a:spcPct val="150000"/>
              </a:lnSpc>
              <a:spcBef>
                <a:spcPts val="280"/>
              </a:spcBef>
              <a:spcAft>
                <a:spcPts val="0"/>
              </a:spcAft>
              <a:buNone/>
            </a:pPr>
            <a:r>
              <a:rPr lang="en-IN" sz="1500">
                <a:solidFill>
                  <a:schemeClr val="dk1"/>
                </a:solidFill>
              </a:rPr>
              <a:t>   =sqrt(1+0)   =1</a:t>
            </a:r>
            <a:endParaRPr sz="15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32f3c3c152b_0_7"/>
          <p:cNvSpPr txBox="1"/>
          <p:nvPr>
            <p:ph idx="1" type="body"/>
          </p:nvPr>
        </p:nvSpPr>
        <p:spPr>
          <a:xfrm>
            <a:off x="457200" y="1006224"/>
            <a:ext cx="8229600" cy="5318400"/>
          </a:xfrm>
          <a:prstGeom prst="rect">
            <a:avLst/>
          </a:prstGeom>
        </p:spPr>
        <p:txBody>
          <a:bodyPr anchorCtr="0" anchor="t" bIns="45700" lIns="91425" spcFirstLastPara="1" rIns="91425" wrap="square" tIns="45700">
            <a:normAutofit/>
          </a:bodyPr>
          <a:lstStyle/>
          <a:p>
            <a:pPr indent="-274320" lvl="0" marL="274320" rtl="0" algn="just">
              <a:lnSpc>
                <a:spcPct val="150000"/>
              </a:lnSpc>
              <a:spcBef>
                <a:spcPts val="400"/>
              </a:spcBef>
              <a:spcAft>
                <a:spcPts val="0"/>
              </a:spcAft>
              <a:buSzPts val="1900"/>
              <a:buChar char="•"/>
            </a:pPr>
            <a:r>
              <a:rPr lang="en-IN" sz="2000">
                <a:latin typeface="Times New Roman"/>
                <a:ea typeface="Times New Roman"/>
                <a:cs typeface="Times New Roman"/>
                <a:sym typeface="Times New Roman"/>
              </a:rPr>
              <a:t>It can be further classified into two categories of algorithms:</a:t>
            </a:r>
            <a:endParaRPr/>
          </a:p>
          <a:p>
            <a:pPr indent="0" lvl="0" marL="109728" rtl="0" algn="l">
              <a:lnSpc>
                <a:spcPct val="150000"/>
              </a:lnSpc>
              <a:spcBef>
                <a:spcPts val="400"/>
              </a:spcBef>
              <a:spcAft>
                <a:spcPts val="0"/>
              </a:spcAft>
              <a:buNone/>
            </a:pPr>
            <a:r>
              <a:rPr b="1" lang="en-IN" sz="2000"/>
              <a:t>	</a:t>
            </a:r>
            <a:r>
              <a:rPr b="1" lang="en-IN" sz="2000" u="sng"/>
              <a:t>1.Clustering</a:t>
            </a:r>
            <a:r>
              <a:rPr b="1" lang="en-IN" sz="2000"/>
              <a:t> </a:t>
            </a:r>
            <a:endParaRPr b="1" sz="2000"/>
          </a:p>
          <a:p>
            <a:pPr indent="0" lvl="0" marL="109728" rtl="0" algn="l">
              <a:lnSpc>
                <a:spcPct val="150000"/>
              </a:lnSpc>
              <a:spcBef>
                <a:spcPts val="400"/>
              </a:spcBef>
              <a:spcAft>
                <a:spcPts val="0"/>
              </a:spcAft>
              <a:buClr>
                <a:schemeClr val="dk1"/>
              </a:buClr>
              <a:buSzPts val="1900"/>
              <a:buFont typeface="Arial"/>
              <a:buNone/>
            </a:pPr>
            <a:r>
              <a:rPr lang="en-IN" sz="2000">
                <a:latin typeface="Times New Roman"/>
                <a:ea typeface="Times New Roman"/>
                <a:cs typeface="Times New Roman"/>
                <a:sym typeface="Times New Roman"/>
              </a:rPr>
              <a:t>Clustering is a method of grouping the objects into clusters such that objects with most similarities remains into a group and has less or no similarities with the objects of another group. Cluster analysis finds the commonalities between the data objects and categorizes them as per the presence and absence of those commonalities.The goal of clustering is to identify patterns and relationships in the data without any prior knowledge of the data’s meaning.</a:t>
            </a:r>
            <a:endParaRPr b="1" sz="2000">
              <a:latin typeface="Times New Roman"/>
              <a:ea typeface="Times New Roman"/>
              <a:cs typeface="Times New Roman"/>
              <a:sym typeface="Times New Roman"/>
            </a:endParaRPr>
          </a:p>
          <a:p>
            <a:pPr indent="0" lvl="0" marL="109728" rtl="0" algn="l">
              <a:spcBef>
                <a:spcPts val="400"/>
              </a:spcBef>
              <a:spcAft>
                <a:spcPts val="0"/>
              </a:spcAft>
              <a:buNone/>
            </a:pPr>
            <a:r>
              <a:rPr b="1" lang="en-IN" sz="2000"/>
              <a:t>	</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5" name="Shape 635"/>
        <p:cNvGrpSpPr/>
        <p:nvPr/>
      </p:nvGrpSpPr>
      <p:grpSpPr>
        <a:xfrm>
          <a:off x="0" y="0"/>
          <a:ext cx="0" cy="0"/>
          <a:chOff x="0" y="0"/>
          <a:chExt cx="0" cy="0"/>
        </a:xfrm>
      </p:grpSpPr>
      <p:sp>
        <p:nvSpPr>
          <p:cNvPr id="636" name="Google Shape;636;p73"/>
          <p:cNvSpPr txBox="1"/>
          <p:nvPr>
            <p:ph idx="1" type="body"/>
          </p:nvPr>
        </p:nvSpPr>
        <p:spPr>
          <a:xfrm>
            <a:off x="252000" y="1151225"/>
            <a:ext cx="8507400" cy="5173500"/>
          </a:xfrm>
          <a:prstGeom prst="rect">
            <a:avLst/>
          </a:prstGeom>
          <a:noFill/>
          <a:ln>
            <a:noFill/>
          </a:ln>
        </p:spPr>
        <p:txBody>
          <a:bodyPr anchorCtr="0" anchor="t" bIns="45700" lIns="91425" spcFirstLastPara="1" rIns="91425" wrap="square" tIns="45700">
            <a:normAutofit/>
          </a:bodyPr>
          <a:lstStyle/>
          <a:p>
            <a:pPr indent="0" lvl="0" marL="0" rtl="0" algn="l">
              <a:lnSpc>
                <a:spcPct val="150000"/>
              </a:lnSpc>
              <a:spcBef>
                <a:spcPts val="280"/>
              </a:spcBef>
              <a:spcAft>
                <a:spcPts val="0"/>
              </a:spcAft>
              <a:buSzPts val="1330"/>
              <a:buNone/>
            </a:pPr>
            <a:r>
              <a:rPr lang="en-IN" sz="1700">
                <a:latin typeface="Arial"/>
                <a:ea typeface="Arial"/>
                <a:cs typeface="Arial"/>
                <a:sym typeface="Arial"/>
              </a:rPr>
              <a:t>5)</a:t>
            </a:r>
            <a:r>
              <a:rPr lang="en-IN" sz="1700">
                <a:latin typeface="Arial"/>
                <a:ea typeface="Arial"/>
                <a:cs typeface="Arial"/>
                <a:sym typeface="Arial"/>
              </a:rPr>
              <a:t>calculate the average of each cluster</a:t>
            </a:r>
            <a:endParaRPr sz="1700">
              <a:latin typeface="Arial"/>
              <a:ea typeface="Arial"/>
              <a:cs typeface="Arial"/>
              <a:sym typeface="Arial"/>
            </a:endParaRPr>
          </a:p>
          <a:p>
            <a:pPr indent="0" lvl="0" marL="0" rtl="0" algn="l">
              <a:lnSpc>
                <a:spcPct val="150000"/>
              </a:lnSpc>
              <a:spcBef>
                <a:spcPts val="280"/>
              </a:spcBef>
              <a:spcAft>
                <a:spcPts val="0"/>
              </a:spcAft>
              <a:buSzPts val="1330"/>
              <a:buNone/>
            </a:pPr>
            <a:r>
              <a:rPr lang="en-IN" sz="1700">
                <a:latin typeface="Arial"/>
                <a:ea typeface="Arial"/>
                <a:cs typeface="Arial"/>
                <a:sym typeface="Arial"/>
              </a:rPr>
              <a:t>       Average of v1</a:t>
            </a:r>
            <a:endParaRPr sz="1700">
              <a:latin typeface="Arial"/>
              <a:ea typeface="Arial"/>
              <a:cs typeface="Arial"/>
              <a:sym typeface="Arial"/>
            </a:endParaRPr>
          </a:p>
          <a:p>
            <a:pPr indent="0" lvl="0" marL="0" rtl="0" algn="l">
              <a:lnSpc>
                <a:spcPct val="150000"/>
              </a:lnSpc>
              <a:spcBef>
                <a:spcPts val="280"/>
              </a:spcBef>
              <a:spcAft>
                <a:spcPts val="0"/>
              </a:spcAft>
              <a:buSzPts val="1330"/>
              <a:buNone/>
            </a:pPr>
            <a:r>
              <a:rPr lang="en-IN" sz="1700">
                <a:latin typeface="Arial"/>
                <a:ea typeface="Arial"/>
                <a:cs typeface="Arial"/>
                <a:sym typeface="Arial"/>
              </a:rPr>
              <a:t>             v1=1/3[(1,1) +(2,1) +(3,2)]</a:t>
            </a:r>
            <a:endParaRPr sz="1700">
              <a:latin typeface="Arial"/>
              <a:ea typeface="Arial"/>
              <a:cs typeface="Arial"/>
              <a:sym typeface="Arial"/>
            </a:endParaRPr>
          </a:p>
          <a:p>
            <a:pPr indent="0" lvl="0" marL="0" rtl="0" algn="l">
              <a:lnSpc>
                <a:spcPct val="150000"/>
              </a:lnSpc>
              <a:spcBef>
                <a:spcPts val="280"/>
              </a:spcBef>
              <a:spcAft>
                <a:spcPts val="0"/>
              </a:spcAft>
              <a:buSzPts val="1330"/>
              <a:buNone/>
            </a:pPr>
            <a:r>
              <a:rPr lang="en-IN" sz="1700">
                <a:latin typeface="Arial"/>
                <a:ea typeface="Arial"/>
                <a:cs typeface="Arial"/>
                <a:sym typeface="Arial"/>
              </a:rPr>
              <a:t>                =1/3[6,4]</a:t>
            </a:r>
            <a:endParaRPr sz="1700">
              <a:latin typeface="Arial"/>
              <a:ea typeface="Arial"/>
              <a:cs typeface="Arial"/>
              <a:sym typeface="Arial"/>
            </a:endParaRPr>
          </a:p>
          <a:p>
            <a:pPr indent="0" lvl="0" marL="0" rtl="0" algn="l">
              <a:lnSpc>
                <a:spcPct val="150000"/>
              </a:lnSpc>
              <a:spcBef>
                <a:spcPts val="280"/>
              </a:spcBef>
              <a:spcAft>
                <a:spcPts val="0"/>
              </a:spcAft>
              <a:buSzPts val="1330"/>
              <a:buNone/>
            </a:pPr>
            <a:r>
              <a:rPr lang="en-IN" sz="1700">
                <a:latin typeface="Arial"/>
                <a:ea typeface="Arial"/>
                <a:cs typeface="Arial"/>
                <a:sym typeface="Arial"/>
              </a:rPr>
              <a:t>                =(2,1.33)</a:t>
            </a:r>
            <a:endParaRPr sz="1700">
              <a:latin typeface="Arial"/>
              <a:ea typeface="Arial"/>
              <a:cs typeface="Arial"/>
              <a:sym typeface="Arial"/>
            </a:endParaRPr>
          </a:p>
          <a:p>
            <a:pPr indent="0" lvl="0" marL="0" rtl="0" algn="l">
              <a:lnSpc>
                <a:spcPct val="150000"/>
              </a:lnSpc>
              <a:spcBef>
                <a:spcPts val="280"/>
              </a:spcBef>
              <a:spcAft>
                <a:spcPts val="0"/>
              </a:spcAft>
              <a:buSzPts val="1330"/>
              <a:buNone/>
            </a:pPr>
            <a:r>
              <a:rPr lang="en-IN" sz="1700">
                <a:latin typeface="Arial"/>
                <a:ea typeface="Arial"/>
                <a:cs typeface="Arial"/>
                <a:sym typeface="Arial"/>
              </a:rPr>
              <a:t>      Average of v2</a:t>
            </a:r>
            <a:endParaRPr sz="1700">
              <a:latin typeface="Arial"/>
              <a:ea typeface="Arial"/>
              <a:cs typeface="Arial"/>
              <a:sym typeface="Arial"/>
            </a:endParaRPr>
          </a:p>
          <a:p>
            <a:pPr indent="0" lvl="0" marL="0" rtl="0" algn="l">
              <a:lnSpc>
                <a:spcPct val="150000"/>
              </a:lnSpc>
              <a:spcBef>
                <a:spcPts val="280"/>
              </a:spcBef>
              <a:spcAft>
                <a:spcPts val="0"/>
              </a:spcAft>
              <a:buSzPts val="1330"/>
              <a:buNone/>
            </a:pPr>
            <a:r>
              <a:rPr lang="en-IN" sz="1700">
                <a:latin typeface="Arial"/>
                <a:ea typeface="Arial"/>
                <a:cs typeface="Arial"/>
                <a:sym typeface="Arial"/>
              </a:rPr>
              <a:t>            v2=1/3[(2,3)+(4,3)+(5,5)</a:t>
            </a:r>
            <a:endParaRPr sz="1700">
              <a:latin typeface="Arial"/>
              <a:ea typeface="Arial"/>
              <a:cs typeface="Arial"/>
              <a:sym typeface="Arial"/>
            </a:endParaRPr>
          </a:p>
          <a:p>
            <a:pPr indent="0" lvl="0" marL="0" rtl="0" algn="l">
              <a:lnSpc>
                <a:spcPct val="150000"/>
              </a:lnSpc>
              <a:spcBef>
                <a:spcPts val="280"/>
              </a:spcBef>
              <a:spcAft>
                <a:spcPts val="0"/>
              </a:spcAft>
              <a:buSzPts val="1330"/>
              <a:buNone/>
            </a:pPr>
            <a:r>
              <a:rPr lang="en-IN" sz="1700">
                <a:latin typeface="Arial"/>
                <a:ea typeface="Arial"/>
                <a:cs typeface="Arial"/>
                <a:sym typeface="Arial"/>
              </a:rPr>
              <a:t>                =1/3[11,11]</a:t>
            </a:r>
            <a:endParaRPr sz="1700">
              <a:latin typeface="Arial"/>
              <a:ea typeface="Arial"/>
              <a:cs typeface="Arial"/>
              <a:sym typeface="Arial"/>
            </a:endParaRPr>
          </a:p>
          <a:p>
            <a:pPr indent="0" lvl="0" marL="0" rtl="0" algn="l">
              <a:lnSpc>
                <a:spcPct val="150000"/>
              </a:lnSpc>
              <a:spcBef>
                <a:spcPts val="280"/>
              </a:spcBef>
              <a:spcAft>
                <a:spcPts val="0"/>
              </a:spcAft>
              <a:buSzPts val="1330"/>
              <a:buNone/>
            </a:pPr>
            <a:r>
              <a:rPr lang="en-IN" sz="1700">
                <a:latin typeface="Arial"/>
                <a:ea typeface="Arial"/>
                <a:cs typeface="Arial"/>
                <a:sym typeface="Arial"/>
              </a:rPr>
              <a:t>                =(3.67,3.67)</a:t>
            </a:r>
            <a:endParaRPr sz="1700">
              <a:latin typeface="Arial"/>
              <a:ea typeface="Arial"/>
              <a:cs typeface="Arial"/>
              <a:sym typeface="Arial"/>
            </a:endParaRPr>
          </a:p>
          <a:p>
            <a:pPr indent="0" lvl="0" marL="0" rtl="0" algn="l">
              <a:lnSpc>
                <a:spcPct val="150000"/>
              </a:lnSpc>
              <a:spcBef>
                <a:spcPts val="280"/>
              </a:spcBef>
              <a:spcAft>
                <a:spcPts val="0"/>
              </a:spcAft>
              <a:buSzPts val="1330"/>
              <a:buNone/>
            </a:pPr>
            <a:r>
              <a:rPr lang="en-IN" sz="1700">
                <a:latin typeface="Arial"/>
                <a:ea typeface="Arial"/>
                <a:cs typeface="Arial"/>
                <a:sym typeface="Arial"/>
              </a:rPr>
              <a:t>Here calculated averages is not equal with the centres. so,repeat step 4 and 5  until we get same cluster center or same cluster elements as in the previous iteration.</a:t>
            </a:r>
            <a:endParaRPr sz="1700">
              <a:latin typeface="Arial"/>
              <a:ea typeface="Arial"/>
              <a:cs typeface="Arial"/>
              <a:sym typeface="Arial"/>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0" name="Shape 640"/>
        <p:cNvGrpSpPr/>
        <p:nvPr/>
      </p:nvGrpSpPr>
      <p:grpSpPr>
        <a:xfrm>
          <a:off x="0" y="0"/>
          <a:ext cx="0" cy="0"/>
          <a:chOff x="0" y="0"/>
          <a:chExt cx="0" cy="0"/>
        </a:xfrm>
      </p:grpSpPr>
      <p:sp>
        <p:nvSpPr>
          <p:cNvPr id="641" name="Google Shape;641;p75"/>
          <p:cNvSpPr txBox="1"/>
          <p:nvPr>
            <p:ph type="title"/>
          </p:nvPr>
        </p:nvSpPr>
        <p:spPr>
          <a:xfrm>
            <a:off x="465109" y="1226038"/>
            <a:ext cx="7859100" cy="420600"/>
          </a:xfrm>
          <a:prstGeom prst="rect">
            <a:avLst/>
          </a:prstGeom>
          <a:noFill/>
          <a:ln>
            <a:noFill/>
          </a:ln>
        </p:spPr>
        <p:txBody>
          <a:bodyPr anchorCtr="0" anchor="b" bIns="0" lIns="0" spcFirstLastPara="1" rIns="0" wrap="square" tIns="45700">
            <a:noAutofit/>
          </a:bodyPr>
          <a:lstStyle/>
          <a:p>
            <a:pPr indent="0" lvl="0" marL="0" rtl="0" algn="ctr">
              <a:spcBef>
                <a:spcPts val="0"/>
              </a:spcBef>
              <a:spcAft>
                <a:spcPts val="0"/>
              </a:spcAft>
              <a:buClr>
                <a:srgbClr val="C00000"/>
              </a:buClr>
              <a:buSzPts val="3200"/>
              <a:buFont typeface="Arial Black"/>
              <a:buNone/>
            </a:pPr>
            <a:r>
              <a:rPr b="1" lang="en-IN" sz="3000">
                <a:solidFill>
                  <a:srgbClr val="C00000"/>
                </a:solidFill>
                <a:latin typeface="Arial Black"/>
                <a:ea typeface="Arial Black"/>
                <a:cs typeface="Arial Black"/>
                <a:sym typeface="Arial Black"/>
              </a:rPr>
              <a:t>Association Algorithms</a:t>
            </a:r>
            <a:endParaRPr b="1" sz="3000">
              <a:solidFill>
                <a:srgbClr val="C00000"/>
              </a:solidFill>
              <a:latin typeface="Arial Black"/>
              <a:ea typeface="Arial Black"/>
              <a:cs typeface="Arial Black"/>
              <a:sym typeface="Arial Black"/>
            </a:endParaRPr>
          </a:p>
        </p:txBody>
      </p:sp>
      <p:sp>
        <p:nvSpPr>
          <p:cNvPr id="642" name="Google Shape;642;p75"/>
          <p:cNvSpPr txBox="1"/>
          <p:nvPr>
            <p:ph idx="1" type="body"/>
          </p:nvPr>
        </p:nvSpPr>
        <p:spPr>
          <a:xfrm>
            <a:off x="179550" y="1994200"/>
            <a:ext cx="8784900" cy="4086600"/>
          </a:xfrm>
          <a:prstGeom prst="rect">
            <a:avLst/>
          </a:prstGeom>
          <a:noFill/>
          <a:ln>
            <a:noFill/>
          </a:ln>
        </p:spPr>
        <p:txBody>
          <a:bodyPr anchorCtr="0" anchor="t" bIns="45700" lIns="91425" spcFirstLastPara="1" rIns="91425" wrap="square" tIns="45700">
            <a:normAutofit/>
          </a:bodyPr>
          <a:lstStyle/>
          <a:p>
            <a:pPr indent="-291465" lvl="0" marL="274320" rtl="0" algn="l">
              <a:lnSpc>
                <a:spcPct val="150000"/>
              </a:lnSpc>
              <a:spcBef>
                <a:spcPts val="0"/>
              </a:spcBef>
              <a:spcAft>
                <a:spcPts val="0"/>
              </a:spcAft>
              <a:buSzPts val="1600"/>
              <a:buFont typeface="Arial"/>
              <a:buChar char="•"/>
            </a:pPr>
            <a:r>
              <a:rPr lang="en-IN" sz="1600">
                <a:latin typeface="Arial"/>
                <a:ea typeface="Arial"/>
                <a:cs typeface="Arial"/>
                <a:sym typeface="Arial"/>
              </a:rPr>
              <a:t>Association rule learning is a type of unsupervised learning technique that checks for the dependency of one data item on another data item and maps accordingly so that it can be more profitable. It tries to find some interesting relations or associations among the variables of dataset. It is based on different rules to discover the interesting relations between variables in the database.</a:t>
            </a:r>
            <a:endParaRPr sz="1600">
              <a:latin typeface="Arial"/>
              <a:ea typeface="Arial"/>
              <a:cs typeface="Arial"/>
              <a:sym typeface="Arial"/>
            </a:endParaRPr>
          </a:p>
          <a:p>
            <a:pPr indent="-291465" lvl="0" marL="274320" rtl="0" algn="just">
              <a:lnSpc>
                <a:spcPct val="150000"/>
              </a:lnSpc>
              <a:spcBef>
                <a:spcPts val="280"/>
              </a:spcBef>
              <a:spcAft>
                <a:spcPts val="0"/>
              </a:spcAft>
              <a:buSzPts val="1600"/>
              <a:buChar char="⚫"/>
            </a:pPr>
            <a:r>
              <a:rPr lang="en-IN" sz="1600">
                <a:latin typeface="Arial"/>
                <a:ea typeface="Arial"/>
                <a:cs typeface="Arial"/>
                <a:sym typeface="Arial"/>
              </a:rPr>
              <a:t>The association rule learning is one of the very important concepts of machine learning and it is employed in </a:t>
            </a:r>
            <a:r>
              <a:rPr b="1" lang="en-IN" sz="1600">
                <a:latin typeface="Arial"/>
                <a:ea typeface="Arial"/>
                <a:cs typeface="Arial"/>
                <a:sym typeface="Arial"/>
              </a:rPr>
              <a:t>Market Basket analysis, Web usage mining, continuous production, etc.</a:t>
            </a:r>
            <a:r>
              <a:rPr lang="en-IN" sz="1600">
                <a:latin typeface="Arial"/>
                <a:ea typeface="Arial"/>
                <a:cs typeface="Arial"/>
                <a:sym typeface="Arial"/>
              </a:rPr>
              <a:t> Here market basket analysis is a technique used by the various big retailer to discover the associations between items. We can understand it by taking an example of a supermarket, as in a supermarket, all products that are purchased together are put together.</a:t>
            </a:r>
            <a:endParaRPr sz="1600">
              <a:latin typeface="Arial"/>
              <a:ea typeface="Arial"/>
              <a:cs typeface="Arial"/>
              <a:sym typeface="Arial"/>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g35f149c0570_0_52"/>
          <p:cNvSpPr txBox="1"/>
          <p:nvPr>
            <p:ph idx="1" type="body"/>
          </p:nvPr>
        </p:nvSpPr>
        <p:spPr>
          <a:xfrm>
            <a:off x="457200" y="1370024"/>
            <a:ext cx="8229600" cy="1289100"/>
          </a:xfrm>
          <a:prstGeom prst="rect">
            <a:avLst/>
          </a:prstGeom>
        </p:spPr>
        <p:txBody>
          <a:bodyPr anchorCtr="0" anchor="t" bIns="45700" lIns="91425" spcFirstLastPara="1" rIns="91425" wrap="square" tIns="45700">
            <a:normAutofit/>
          </a:bodyPr>
          <a:lstStyle/>
          <a:p>
            <a:pPr indent="-291465" lvl="0" marL="274320" rtl="0" algn="l">
              <a:lnSpc>
                <a:spcPct val="150000"/>
              </a:lnSpc>
              <a:spcBef>
                <a:spcPts val="280"/>
              </a:spcBef>
              <a:spcAft>
                <a:spcPts val="0"/>
              </a:spcAft>
              <a:buSzPts val="1600"/>
              <a:buFont typeface="Arial"/>
              <a:buChar char="⚫"/>
            </a:pPr>
            <a:r>
              <a:rPr lang="en-IN" sz="1600">
                <a:latin typeface="Arial"/>
                <a:ea typeface="Arial"/>
                <a:cs typeface="Arial"/>
                <a:sym typeface="Arial"/>
              </a:rPr>
              <a:t>For example, if a customer buys bread, he most likely can also buy butter, eggs, or milk, so these products are stored within a shelf or mostly nearby. Consider the below diagram:</a:t>
            </a:r>
            <a:endParaRPr/>
          </a:p>
        </p:txBody>
      </p:sp>
      <p:pic>
        <p:nvPicPr>
          <p:cNvPr id="649" name="Google Shape;649;g35f149c0570_0_52"/>
          <p:cNvPicPr preferRelativeResize="0"/>
          <p:nvPr/>
        </p:nvPicPr>
        <p:blipFill rotWithShape="1">
          <a:blip r:embed="rId3">
            <a:alphaModFix/>
          </a:blip>
          <a:srcRect b="0" l="0" r="0" t="0"/>
          <a:stretch/>
        </p:blipFill>
        <p:spPr>
          <a:xfrm>
            <a:off x="887325" y="2659125"/>
            <a:ext cx="6829026" cy="3929200"/>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4" name="Shape 654"/>
        <p:cNvGrpSpPr/>
        <p:nvPr/>
      </p:nvGrpSpPr>
      <p:grpSpPr>
        <a:xfrm>
          <a:off x="0" y="0"/>
          <a:ext cx="0" cy="0"/>
          <a:chOff x="0" y="0"/>
          <a:chExt cx="0" cy="0"/>
        </a:xfrm>
      </p:grpSpPr>
      <p:sp>
        <p:nvSpPr>
          <p:cNvPr id="655" name="Google Shape;655;g35f149c0570_0_59"/>
          <p:cNvSpPr txBox="1"/>
          <p:nvPr>
            <p:ph idx="1" type="body"/>
          </p:nvPr>
        </p:nvSpPr>
        <p:spPr>
          <a:xfrm>
            <a:off x="1025000" y="1283025"/>
            <a:ext cx="5214900" cy="6222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rPr lang="en-IN"/>
              <a:t>Common Algorithms Are:</a:t>
            </a:r>
            <a:endParaRPr/>
          </a:p>
        </p:txBody>
      </p:sp>
      <p:graphicFrame>
        <p:nvGraphicFramePr>
          <p:cNvPr id="656" name="Google Shape;656;g35f149c0570_0_59"/>
          <p:cNvGraphicFramePr/>
          <p:nvPr/>
        </p:nvGraphicFramePr>
        <p:xfrm>
          <a:off x="1025000" y="2553025"/>
          <a:ext cx="3000000" cy="3000000"/>
        </p:xfrm>
        <a:graphic>
          <a:graphicData uri="http://schemas.openxmlformats.org/drawingml/2006/table">
            <a:tbl>
              <a:tblPr>
                <a:noFill/>
                <a:tableStyleId>{37E13539-FAEA-4D49-BD2A-BE8E9E14B837}</a:tableStyleId>
              </a:tblPr>
              <a:tblGrid>
                <a:gridCol w="3435175"/>
                <a:gridCol w="3435175"/>
              </a:tblGrid>
              <a:tr h="561000">
                <a:tc>
                  <a:txBody>
                    <a:bodyPr/>
                    <a:lstStyle/>
                    <a:p>
                      <a:pPr indent="0" lvl="0" marL="0" rtl="0" algn="ctr">
                        <a:lnSpc>
                          <a:spcPct val="115000"/>
                        </a:lnSpc>
                        <a:spcBef>
                          <a:spcPts val="0"/>
                        </a:spcBef>
                        <a:spcAft>
                          <a:spcPts val="0"/>
                        </a:spcAft>
                        <a:buNone/>
                      </a:pPr>
                      <a:r>
                        <a:rPr b="1" lang="en-IN" sz="1100"/>
                        <a:t>Algorithm</a:t>
                      </a:r>
                      <a:endParaRPr b="1" sz="1100"/>
                    </a:p>
                  </a:txBody>
                  <a:tcPr marT="91425" marB="91425" marR="91425" marL="91425"/>
                </a:tc>
                <a:tc>
                  <a:txBody>
                    <a:bodyPr/>
                    <a:lstStyle/>
                    <a:p>
                      <a:pPr indent="0" lvl="0" marL="0" rtl="0" algn="ctr">
                        <a:lnSpc>
                          <a:spcPct val="115000"/>
                        </a:lnSpc>
                        <a:spcBef>
                          <a:spcPts val="0"/>
                        </a:spcBef>
                        <a:spcAft>
                          <a:spcPts val="0"/>
                        </a:spcAft>
                        <a:buNone/>
                      </a:pPr>
                      <a:r>
                        <a:rPr b="1" lang="en-IN" sz="1100"/>
                        <a:t>Description</a:t>
                      </a:r>
                      <a:endParaRPr b="1" sz="1100"/>
                    </a:p>
                  </a:txBody>
                  <a:tcPr marT="91425" marB="91425" marR="91425" marL="91425"/>
                </a:tc>
              </a:tr>
              <a:tr h="897525">
                <a:tc>
                  <a:txBody>
                    <a:bodyPr/>
                    <a:lstStyle/>
                    <a:p>
                      <a:pPr indent="0" lvl="0" marL="0" rtl="0" algn="l">
                        <a:spcBef>
                          <a:spcPts val="0"/>
                        </a:spcBef>
                        <a:spcAft>
                          <a:spcPts val="0"/>
                        </a:spcAft>
                        <a:buNone/>
                      </a:pPr>
                      <a:r>
                        <a:rPr b="1" lang="en-IN" sz="1100"/>
                        <a:t>Apriori</a:t>
                      </a:r>
                      <a:endParaRPr b="1" sz="1100"/>
                    </a:p>
                  </a:txBody>
                  <a:tcPr marT="91425" marB="91425" marR="91425" marL="91425"/>
                </a:tc>
                <a:tc>
                  <a:txBody>
                    <a:bodyPr/>
                    <a:lstStyle/>
                    <a:p>
                      <a:pPr indent="0" lvl="0" marL="0" rtl="0" algn="l">
                        <a:spcBef>
                          <a:spcPts val="0"/>
                        </a:spcBef>
                        <a:spcAft>
                          <a:spcPts val="0"/>
                        </a:spcAft>
                        <a:buNone/>
                      </a:pPr>
                      <a:r>
                        <a:rPr lang="en-IN"/>
                        <a:t>Iteratively identifies frequent itemsets, then derives rules</a:t>
                      </a:r>
                      <a:endParaRPr/>
                    </a:p>
                  </a:txBody>
                  <a:tcPr marT="91425" marB="91425" marR="91425" marL="91425"/>
                </a:tc>
              </a:tr>
              <a:tr h="897525">
                <a:tc>
                  <a:txBody>
                    <a:bodyPr/>
                    <a:lstStyle/>
                    <a:p>
                      <a:pPr indent="0" lvl="0" marL="0" rtl="0" algn="l">
                        <a:spcBef>
                          <a:spcPts val="0"/>
                        </a:spcBef>
                        <a:spcAft>
                          <a:spcPts val="0"/>
                        </a:spcAft>
                        <a:buNone/>
                      </a:pPr>
                      <a:r>
                        <a:rPr b="1" lang="en-IN" sz="1100"/>
                        <a:t>Eclat</a:t>
                      </a:r>
                      <a:endParaRPr b="1" sz="1100"/>
                    </a:p>
                  </a:txBody>
                  <a:tcPr marT="91425" marB="91425" marR="91425" marL="91425"/>
                </a:tc>
                <a:tc>
                  <a:txBody>
                    <a:bodyPr/>
                    <a:lstStyle/>
                    <a:p>
                      <a:pPr indent="0" lvl="0" marL="0" rtl="0" algn="l">
                        <a:spcBef>
                          <a:spcPts val="0"/>
                        </a:spcBef>
                        <a:spcAft>
                          <a:spcPts val="0"/>
                        </a:spcAft>
                        <a:buNone/>
                      </a:pPr>
                      <a:r>
                        <a:rPr lang="en-IN"/>
                        <a:t>Uses intersection of itemsets to compute frequent patterns faster</a:t>
                      </a:r>
                      <a:endParaRPr/>
                    </a:p>
                  </a:txBody>
                  <a:tcPr marT="91425" marB="91425" marR="91425" marL="91425"/>
                </a:tc>
              </a:tr>
              <a:tr h="897525">
                <a:tc>
                  <a:txBody>
                    <a:bodyPr/>
                    <a:lstStyle/>
                    <a:p>
                      <a:pPr indent="0" lvl="0" marL="0" rtl="0" algn="l">
                        <a:spcBef>
                          <a:spcPts val="0"/>
                        </a:spcBef>
                        <a:spcAft>
                          <a:spcPts val="0"/>
                        </a:spcAft>
                        <a:buNone/>
                      </a:pPr>
                      <a:r>
                        <a:rPr b="1" lang="en-IN" sz="1100"/>
                        <a:t>FP-Growth</a:t>
                      </a:r>
                      <a:endParaRPr b="1" sz="1100"/>
                    </a:p>
                  </a:txBody>
                  <a:tcPr marT="91425" marB="91425" marR="91425" marL="91425"/>
                </a:tc>
                <a:tc>
                  <a:txBody>
                    <a:bodyPr/>
                    <a:lstStyle/>
                    <a:p>
                      <a:pPr indent="0" lvl="0" marL="0" rtl="0" algn="l">
                        <a:spcBef>
                          <a:spcPts val="0"/>
                        </a:spcBef>
                        <a:spcAft>
                          <a:spcPts val="0"/>
                        </a:spcAft>
                        <a:buNone/>
                      </a:pPr>
                      <a:r>
                        <a:rPr lang="en-IN"/>
                        <a:t>Builds a prefix-tree to extract frequent patterns efficiently</a:t>
                      </a:r>
                      <a:endParaRPr/>
                    </a:p>
                  </a:txBody>
                  <a:tcPr marT="91425" marB="91425" marR="91425" marL="91425"/>
                </a:tc>
              </a:tr>
            </a:tbl>
          </a:graphicData>
        </a:graphic>
      </p:graphicFrame>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 name="Shape 660"/>
        <p:cNvGrpSpPr/>
        <p:nvPr/>
      </p:nvGrpSpPr>
      <p:grpSpPr>
        <a:xfrm>
          <a:off x="0" y="0"/>
          <a:ext cx="0" cy="0"/>
          <a:chOff x="0" y="0"/>
          <a:chExt cx="0" cy="0"/>
        </a:xfrm>
      </p:grpSpPr>
      <p:sp>
        <p:nvSpPr>
          <p:cNvPr id="661" name="Google Shape;661;p76"/>
          <p:cNvSpPr txBox="1"/>
          <p:nvPr>
            <p:ph idx="1" type="body"/>
          </p:nvPr>
        </p:nvSpPr>
        <p:spPr>
          <a:xfrm>
            <a:off x="179500" y="3429000"/>
            <a:ext cx="8507400" cy="28956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330"/>
              <a:buNone/>
            </a:pPr>
            <a:r>
              <a:rPr b="1" lang="en-IN" sz="1500">
                <a:latin typeface="Arial"/>
                <a:ea typeface="Arial"/>
                <a:cs typeface="Arial"/>
                <a:sym typeface="Arial"/>
              </a:rPr>
              <a:t>How does Association Rule Learning work?</a:t>
            </a:r>
            <a:endParaRPr b="1" sz="1500">
              <a:latin typeface="Arial"/>
              <a:ea typeface="Arial"/>
              <a:cs typeface="Arial"/>
              <a:sym typeface="Arial"/>
            </a:endParaRPr>
          </a:p>
          <a:p>
            <a:pPr indent="0" lvl="0" marL="0" rtl="0" algn="l">
              <a:spcBef>
                <a:spcPts val="280"/>
              </a:spcBef>
              <a:spcAft>
                <a:spcPts val="0"/>
              </a:spcAft>
              <a:buSzPts val="1330"/>
              <a:buNone/>
            </a:pPr>
            <a:r>
              <a:t/>
            </a:r>
            <a:endParaRPr sz="1500">
              <a:latin typeface="Arial"/>
              <a:ea typeface="Arial"/>
              <a:cs typeface="Arial"/>
              <a:sym typeface="Arial"/>
            </a:endParaRPr>
          </a:p>
          <a:p>
            <a:pPr indent="-285115" lvl="0" marL="274320" rtl="0" algn="l">
              <a:spcBef>
                <a:spcPts val="280"/>
              </a:spcBef>
              <a:spcAft>
                <a:spcPts val="0"/>
              </a:spcAft>
              <a:buSzPts val="1500"/>
              <a:buFont typeface="Arial"/>
              <a:buChar char="❖"/>
            </a:pPr>
            <a:r>
              <a:rPr lang="en-IN" sz="1500">
                <a:latin typeface="Arial"/>
                <a:ea typeface="Arial"/>
                <a:cs typeface="Arial"/>
                <a:sym typeface="Arial"/>
              </a:rPr>
              <a:t>Association rule learning works on the </a:t>
            </a:r>
            <a:r>
              <a:rPr b="1" lang="en-IN" sz="1500">
                <a:latin typeface="Arial"/>
                <a:ea typeface="Arial"/>
                <a:cs typeface="Arial"/>
                <a:sym typeface="Arial"/>
              </a:rPr>
              <a:t>concept of If and Else Statement</a:t>
            </a:r>
            <a:r>
              <a:rPr lang="en-IN" sz="1500">
                <a:latin typeface="Arial"/>
                <a:ea typeface="Arial"/>
                <a:cs typeface="Arial"/>
                <a:sym typeface="Arial"/>
              </a:rPr>
              <a:t>, such as if A then B.</a:t>
            </a:r>
            <a:endParaRPr sz="1500">
              <a:latin typeface="Arial"/>
              <a:ea typeface="Arial"/>
              <a:cs typeface="Arial"/>
              <a:sym typeface="Arial"/>
            </a:endParaRPr>
          </a:p>
          <a:p>
            <a:pPr indent="0" lvl="0" marL="274320" rtl="0" algn="l">
              <a:spcBef>
                <a:spcPts val="280"/>
              </a:spcBef>
              <a:spcAft>
                <a:spcPts val="0"/>
              </a:spcAft>
              <a:buNone/>
            </a:pPr>
            <a:r>
              <a:t/>
            </a:r>
            <a:endParaRPr sz="1500">
              <a:latin typeface="Arial"/>
              <a:ea typeface="Arial"/>
              <a:cs typeface="Arial"/>
              <a:sym typeface="Arial"/>
            </a:endParaRPr>
          </a:p>
          <a:p>
            <a:pPr indent="0" lvl="0" marL="0" rtl="0" algn="just">
              <a:lnSpc>
                <a:spcPct val="150000"/>
              </a:lnSpc>
              <a:spcBef>
                <a:spcPts val="280"/>
              </a:spcBef>
              <a:spcAft>
                <a:spcPts val="0"/>
              </a:spcAft>
              <a:buSzPts val="1330"/>
              <a:buNone/>
            </a:pPr>
            <a:r>
              <a:rPr lang="en-IN" sz="1500">
                <a:latin typeface="Arial"/>
                <a:ea typeface="Arial"/>
                <a:cs typeface="Arial"/>
                <a:sym typeface="Arial"/>
              </a:rPr>
              <a:t>Here the If element is called </a:t>
            </a:r>
            <a:r>
              <a:rPr b="1" lang="en-IN" sz="1500">
                <a:latin typeface="Arial"/>
                <a:ea typeface="Arial"/>
                <a:cs typeface="Arial"/>
                <a:sym typeface="Arial"/>
              </a:rPr>
              <a:t>antecedent</a:t>
            </a:r>
            <a:r>
              <a:rPr lang="en-IN" sz="1500">
                <a:latin typeface="Arial"/>
                <a:ea typeface="Arial"/>
                <a:cs typeface="Arial"/>
                <a:sym typeface="Arial"/>
              </a:rPr>
              <a:t>, and then statement is called as </a:t>
            </a:r>
            <a:r>
              <a:rPr b="1" lang="en-IN" sz="1500">
                <a:latin typeface="Arial"/>
                <a:ea typeface="Arial"/>
                <a:cs typeface="Arial"/>
                <a:sym typeface="Arial"/>
              </a:rPr>
              <a:t>Consequent</a:t>
            </a:r>
            <a:r>
              <a:rPr lang="en-IN" sz="1500">
                <a:latin typeface="Arial"/>
                <a:ea typeface="Arial"/>
                <a:cs typeface="Arial"/>
                <a:sym typeface="Arial"/>
              </a:rPr>
              <a:t>. These types of relationships where we can find out some association or </a:t>
            </a:r>
            <a:r>
              <a:rPr lang="en-IN" sz="1500">
                <a:latin typeface="Arial"/>
                <a:ea typeface="Arial"/>
                <a:cs typeface="Arial"/>
                <a:sym typeface="Arial"/>
              </a:rPr>
              <a:t>correlation</a:t>
            </a:r>
            <a:r>
              <a:rPr lang="en-IN" sz="1500">
                <a:latin typeface="Arial"/>
                <a:ea typeface="Arial"/>
                <a:cs typeface="Arial"/>
                <a:sym typeface="Arial"/>
              </a:rPr>
              <a:t> between two items is known </a:t>
            </a:r>
            <a:r>
              <a:rPr i="1" lang="en-IN" sz="1500">
                <a:latin typeface="Arial"/>
                <a:ea typeface="Arial"/>
                <a:cs typeface="Arial"/>
                <a:sym typeface="Arial"/>
              </a:rPr>
              <a:t>as single cardinality</a:t>
            </a:r>
            <a:r>
              <a:rPr lang="en-IN" sz="1500">
                <a:latin typeface="Arial"/>
                <a:ea typeface="Arial"/>
                <a:cs typeface="Arial"/>
                <a:sym typeface="Arial"/>
              </a:rPr>
              <a:t>. It is all about creating rules, and if the number of items increases, then cardinality also increases accordingly. </a:t>
            </a:r>
            <a:endParaRPr sz="1500">
              <a:latin typeface="Arial"/>
              <a:ea typeface="Arial"/>
              <a:cs typeface="Arial"/>
              <a:sym typeface="Arial"/>
            </a:endParaRPr>
          </a:p>
        </p:txBody>
      </p:sp>
      <p:pic>
        <p:nvPicPr>
          <p:cNvPr id="662" name="Google Shape;662;p76"/>
          <p:cNvPicPr preferRelativeResize="0"/>
          <p:nvPr/>
        </p:nvPicPr>
        <p:blipFill rotWithShape="1">
          <a:blip r:embed="rId3">
            <a:alphaModFix/>
          </a:blip>
          <a:srcRect b="0" l="0" r="0" t="0"/>
          <a:stretch/>
        </p:blipFill>
        <p:spPr>
          <a:xfrm>
            <a:off x="1090325" y="2024675"/>
            <a:ext cx="5002125" cy="1224525"/>
          </a:xfrm>
          <a:prstGeom prst="rect">
            <a:avLst/>
          </a:prstGeom>
          <a:noFill/>
          <a:ln>
            <a:noFill/>
          </a:ln>
        </p:spPr>
      </p:pic>
      <p:sp>
        <p:nvSpPr>
          <p:cNvPr id="663" name="Google Shape;663;p76"/>
          <p:cNvSpPr txBox="1"/>
          <p:nvPr/>
        </p:nvSpPr>
        <p:spPr>
          <a:xfrm>
            <a:off x="539350" y="1107725"/>
            <a:ext cx="7583100" cy="74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IN" sz="1700">
                <a:solidFill>
                  <a:schemeClr val="dk1"/>
                </a:solidFill>
              </a:rPr>
              <a:t>Association can be done with the help of “</a:t>
            </a:r>
            <a:r>
              <a:rPr b="1" lang="en-IN" sz="1700">
                <a:solidFill>
                  <a:schemeClr val="dk1"/>
                </a:solidFill>
              </a:rPr>
              <a:t>Association Rule</a:t>
            </a:r>
            <a:r>
              <a:rPr lang="en-IN" sz="1700">
                <a:solidFill>
                  <a:schemeClr val="dk1"/>
                </a:solidFill>
              </a:rPr>
              <a:t>”.The below diagram shows the working of </a:t>
            </a:r>
            <a:r>
              <a:rPr lang="en-IN" sz="1700">
                <a:solidFill>
                  <a:schemeClr val="dk1"/>
                </a:solidFill>
              </a:rPr>
              <a:t>association</a:t>
            </a:r>
            <a:r>
              <a:rPr lang="en-IN" sz="1700">
                <a:solidFill>
                  <a:schemeClr val="dk1"/>
                </a:solidFill>
              </a:rPr>
              <a:t> rule:</a:t>
            </a:r>
            <a:endParaRPr sz="1700">
              <a:solidFill>
                <a:schemeClr val="dk1"/>
              </a:solidFill>
            </a:endParaRPr>
          </a:p>
        </p:txBody>
      </p: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g35f149c0570_0_69"/>
          <p:cNvSpPr txBox="1"/>
          <p:nvPr>
            <p:ph idx="1" type="body"/>
          </p:nvPr>
        </p:nvSpPr>
        <p:spPr>
          <a:xfrm>
            <a:off x="457200" y="1272252"/>
            <a:ext cx="8229600" cy="3010800"/>
          </a:xfrm>
          <a:prstGeom prst="rect">
            <a:avLst/>
          </a:prstGeom>
        </p:spPr>
        <p:txBody>
          <a:bodyPr anchorCtr="0" anchor="t" bIns="45700" lIns="91425" spcFirstLastPara="1" rIns="91425" wrap="square" tIns="45700">
            <a:normAutofit/>
          </a:bodyPr>
          <a:lstStyle/>
          <a:p>
            <a:pPr indent="0" lvl="0" marL="0" rtl="0" algn="just">
              <a:lnSpc>
                <a:spcPct val="150000"/>
              </a:lnSpc>
              <a:spcBef>
                <a:spcPts val="280"/>
              </a:spcBef>
              <a:spcAft>
                <a:spcPts val="0"/>
              </a:spcAft>
              <a:buClr>
                <a:schemeClr val="dk1"/>
              </a:buClr>
              <a:buSzPts val="1330"/>
              <a:buFont typeface="Arial"/>
              <a:buNone/>
            </a:pPr>
            <a:r>
              <a:rPr lang="en-IN" sz="1500">
                <a:latin typeface="Arial"/>
                <a:ea typeface="Arial"/>
                <a:cs typeface="Arial"/>
                <a:sym typeface="Arial"/>
              </a:rPr>
              <a:t>So, to measure the associations between thousands of data items, there are several metrics. These metrics are given below:</a:t>
            </a:r>
            <a:endParaRPr sz="1500">
              <a:latin typeface="Arial"/>
              <a:ea typeface="Arial"/>
              <a:cs typeface="Arial"/>
              <a:sym typeface="Arial"/>
            </a:endParaRPr>
          </a:p>
          <a:p>
            <a:pPr indent="-285115" lvl="0" marL="274320" rtl="0" algn="l">
              <a:spcBef>
                <a:spcPts val="280"/>
              </a:spcBef>
              <a:spcAft>
                <a:spcPts val="0"/>
              </a:spcAft>
              <a:buSzPts val="1500"/>
              <a:buFont typeface="Arial"/>
              <a:buChar char="★"/>
            </a:pPr>
            <a:r>
              <a:rPr b="1" lang="en-IN" sz="1500">
                <a:latin typeface="Arial"/>
                <a:ea typeface="Arial"/>
                <a:cs typeface="Arial"/>
                <a:sym typeface="Arial"/>
              </a:rPr>
              <a:t>Support</a:t>
            </a:r>
            <a:endParaRPr sz="1500">
              <a:latin typeface="Arial"/>
              <a:ea typeface="Arial"/>
              <a:cs typeface="Arial"/>
              <a:sym typeface="Arial"/>
            </a:endParaRPr>
          </a:p>
          <a:p>
            <a:pPr indent="-285115" lvl="0" marL="274320" rtl="0" algn="l">
              <a:spcBef>
                <a:spcPts val="280"/>
              </a:spcBef>
              <a:spcAft>
                <a:spcPts val="0"/>
              </a:spcAft>
              <a:buSzPts val="1500"/>
              <a:buFont typeface="Arial"/>
              <a:buChar char="★"/>
            </a:pPr>
            <a:r>
              <a:rPr b="1" lang="en-IN" sz="1500">
                <a:latin typeface="Arial"/>
                <a:ea typeface="Arial"/>
                <a:cs typeface="Arial"/>
                <a:sym typeface="Arial"/>
              </a:rPr>
              <a:t>Confidence</a:t>
            </a:r>
            <a:endParaRPr sz="1500">
              <a:latin typeface="Arial"/>
              <a:ea typeface="Arial"/>
              <a:cs typeface="Arial"/>
              <a:sym typeface="Arial"/>
            </a:endParaRPr>
          </a:p>
          <a:p>
            <a:pPr indent="-285115" lvl="0" marL="274320" rtl="0" algn="l">
              <a:spcBef>
                <a:spcPts val="280"/>
              </a:spcBef>
              <a:spcAft>
                <a:spcPts val="0"/>
              </a:spcAft>
              <a:buSzPts val="1500"/>
              <a:buFont typeface="Arial"/>
              <a:buChar char="★"/>
            </a:pPr>
            <a:r>
              <a:rPr b="1" lang="en-IN" sz="1500">
                <a:latin typeface="Arial"/>
                <a:ea typeface="Arial"/>
                <a:cs typeface="Arial"/>
                <a:sym typeface="Arial"/>
              </a:rPr>
              <a:t>Lift</a:t>
            </a:r>
            <a:endParaRPr b="1" sz="1500">
              <a:latin typeface="Arial"/>
              <a:ea typeface="Arial"/>
              <a:cs typeface="Arial"/>
              <a:sym typeface="Arial"/>
            </a:endParaRPr>
          </a:p>
          <a:p>
            <a:pPr indent="0" lvl="0" marL="274320" rtl="0" algn="l">
              <a:spcBef>
                <a:spcPts val="280"/>
              </a:spcBef>
              <a:spcAft>
                <a:spcPts val="0"/>
              </a:spcAft>
              <a:buNone/>
            </a:pPr>
            <a:r>
              <a:t/>
            </a:r>
            <a:endParaRPr b="1" sz="1500">
              <a:latin typeface="Arial"/>
              <a:ea typeface="Arial"/>
              <a:cs typeface="Arial"/>
              <a:sym typeface="Arial"/>
            </a:endParaRPr>
          </a:p>
          <a:p>
            <a:pPr indent="0" lvl="0" marL="0" rtl="0" algn="just">
              <a:lnSpc>
                <a:spcPct val="150000"/>
              </a:lnSpc>
              <a:spcBef>
                <a:spcPts val="280"/>
              </a:spcBef>
              <a:spcAft>
                <a:spcPts val="0"/>
              </a:spcAft>
              <a:buNone/>
            </a:pPr>
            <a:r>
              <a:rPr b="1" lang="en-IN" sz="1500">
                <a:latin typeface="Arial"/>
                <a:ea typeface="Arial"/>
                <a:cs typeface="Arial"/>
                <a:sym typeface="Arial"/>
              </a:rPr>
              <a:t>Support </a:t>
            </a:r>
            <a:r>
              <a:rPr lang="en-IN" sz="1500">
                <a:latin typeface="Arial"/>
                <a:ea typeface="Arial"/>
                <a:cs typeface="Arial"/>
                <a:sym typeface="Arial"/>
              </a:rPr>
              <a:t>- Support is the frequency of A or how frequently an item appears in the dataset. It is defined as the fraction of the transaction T that contains the itemset X. If there are X datasets, then for transactions T, it can be written as:</a:t>
            </a:r>
            <a:endParaRPr sz="1500">
              <a:latin typeface="Arial"/>
              <a:ea typeface="Arial"/>
              <a:cs typeface="Arial"/>
              <a:sym typeface="Arial"/>
            </a:endParaRPr>
          </a:p>
        </p:txBody>
      </p:sp>
      <p:pic>
        <p:nvPicPr>
          <p:cNvPr id="670" name="Google Shape;670;g35f149c0570_0_69"/>
          <p:cNvPicPr preferRelativeResize="0"/>
          <p:nvPr/>
        </p:nvPicPr>
        <p:blipFill rotWithShape="1">
          <a:blip r:embed="rId3">
            <a:alphaModFix/>
          </a:blip>
          <a:srcRect b="0" l="0" r="67984" t="0"/>
          <a:stretch/>
        </p:blipFill>
        <p:spPr>
          <a:xfrm>
            <a:off x="1245125" y="4413475"/>
            <a:ext cx="4731350" cy="1971850"/>
          </a:xfrm>
          <a:prstGeom prst="rect">
            <a:avLst/>
          </a:prstGeom>
          <a:noFill/>
          <a:ln>
            <a:noFill/>
          </a:ln>
        </p:spPr>
      </p:pic>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77"/>
          <p:cNvSpPr txBox="1"/>
          <p:nvPr>
            <p:ph idx="1" type="body"/>
          </p:nvPr>
        </p:nvSpPr>
        <p:spPr>
          <a:xfrm>
            <a:off x="282300" y="1377577"/>
            <a:ext cx="8579400" cy="17019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0"/>
              </a:spcBef>
              <a:spcAft>
                <a:spcPts val="0"/>
              </a:spcAft>
              <a:buSzPts val="1330"/>
              <a:buNone/>
            </a:pPr>
            <a:r>
              <a:rPr b="1" lang="en-IN" sz="1600">
                <a:latin typeface="Arial"/>
                <a:ea typeface="Arial"/>
                <a:cs typeface="Arial"/>
                <a:sym typeface="Arial"/>
              </a:rPr>
              <a:t>Confidence</a:t>
            </a:r>
            <a:r>
              <a:rPr b="1" lang="en-IN" sz="1600">
                <a:latin typeface="Arial"/>
                <a:ea typeface="Arial"/>
                <a:cs typeface="Arial"/>
                <a:sym typeface="Arial"/>
              </a:rPr>
              <a:t> </a:t>
            </a:r>
            <a:r>
              <a:rPr lang="en-IN" sz="1600">
                <a:latin typeface="Arial"/>
                <a:ea typeface="Arial"/>
                <a:cs typeface="Arial"/>
                <a:sym typeface="Arial"/>
              </a:rPr>
              <a:t>- </a:t>
            </a:r>
            <a:r>
              <a:rPr lang="en-IN" sz="1600">
                <a:latin typeface="Arial"/>
                <a:ea typeface="Arial"/>
                <a:cs typeface="Arial"/>
                <a:sym typeface="Arial"/>
              </a:rPr>
              <a:t>Confidence indicates how often the rule has been found to be true. Or how often the items X and Y occur together in the dataset when the occurrence of X is already given. It is the ratio of the transaction that contains X and Y to the number of records that contain X</a:t>
            </a:r>
            <a:r>
              <a:rPr lang="en-IN" sz="1600">
                <a:latin typeface="Arial"/>
                <a:ea typeface="Arial"/>
                <a:cs typeface="Arial"/>
                <a:sym typeface="Arial"/>
              </a:rPr>
              <a:t>.</a:t>
            </a:r>
            <a:endParaRPr sz="1600">
              <a:latin typeface="Arial"/>
              <a:ea typeface="Arial"/>
              <a:cs typeface="Arial"/>
              <a:sym typeface="Arial"/>
            </a:endParaRPr>
          </a:p>
        </p:txBody>
      </p:sp>
      <p:pic>
        <p:nvPicPr>
          <p:cNvPr id="676" name="Google Shape;676;p77"/>
          <p:cNvPicPr preferRelativeResize="0"/>
          <p:nvPr/>
        </p:nvPicPr>
        <p:blipFill rotWithShape="1">
          <a:blip r:embed="rId3">
            <a:alphaModFix/>
          </a:blip>
          <a:srcRect b="0" l="0" r="62930" t="0"/>
          <a:stretch/>
        </p:blipFill>
        <p:spPr>
          <a:xfrm>
            <a:off x="1510800" y="3297050"/>
            <a:ext cx="6002549" cy="2638825"/>
          </a:xfrm>
          <a:prstGeom prst="rect">
            <a:avLst/>
          </a:prstGeom>
          <a:noFill/>
          <a:ln>
            <a:noFill/>
          </a:ln>
        </p:spPr>
      </p:pic>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1" name="Shape 681"/>
        <p:cNvGrpSpPr/>
        <p:nvPr/>
      </p:nvGrpSpPr>
      <p:grpSpPr>
        <a:xfrm>
          <a:off x="0" y="0"/>
          <a:ext cx="0" cy="0"/>
          <a:chOff x="0" y="0"/>
          <a:chExt cx="0" cy="0"/>
        </a:xfrm>
      </p:grpSpPr>
      <p:sp>
        <p:nvSpPr>
          <p:cNvPr id="682" name="Google Shape;682;g35f149c0570_0_76"/>
          <p:cNvSpPr txBox="1"/>
          <p:nvPr>
            <p:ph idx="1" type="body"/>
          </p:nvPr>
        </p:nvSpPr>
        <p:spPr>
          <a:xfrm>
            <a:off x="457200" y="1064225"/>
            <a:ext cx="8229600" cy="3088200"/>
          </a:xfrm>
          <a:prstGeom prst="rect">
            <a:avLst/>
          </a:prstGeom>
        </p:spPr>
        <p:txBody>
          <a:bodyPr anchorCtr="0" anchor="t" bIns="45700" lIns="91425" spcFirstLastPara="1" rIns="91425" wrap="square" tIns="45700">
            <a:normAutofit/>
          </a:bodyPr>
          <a:lstStyle/>
          <a:p>
            <a:pPr indent="0" lvl="0" marL="0" rtl="0" algn="just">
              <a:lnSpc>
                <a:spcPct val="150000"/>
              </a:lnSpc>
              <a:spcBef>
                <a:spcPts val="280"/>
              </a:spcBef>
              <a:spcAft>
                <a:spcPts val="0"/>
              </a:spcAft>
              <a:buClr>
                <a:schemeClr val="dk1"/>
              </a:buClr>
              <a:buSzPts val="1330"/>
              <a:buFont typeface="Arial"/>
              <a:buNone/>
            </a:pPr>
            <a:r>
              <a:rPr b="1" lang="en-IN" sz="1400">
                <a:latin typeface="Arial"/>
                <a:ea typeface="Arial"/>
                <a:cs typeface="Arial"/>
                <a:sym typeface="Arial"/>
              </a:rPr>
              <a:t>Lift </a:t>
            </a:r>
            <a:r>
              <a:rPr lang="en-IN" sz="1400">
                <a:latin typeface="Arial"/>
                <a:ea typeface="Arial"/>
                <a:cs typeface="Arial"/>
                <a:sym typeface="Arial"/>
              </a:rPr>
              <a:t>- It is the strength of any rule, which can be defined as below formula:</a:t>
            </a:r>
            <a:endParaRPr sz="1400">
              <a:latin typeface="Arial"/>
              <a:ea typeface="Arial"/>
              <a:cs typeface="Arial"/>
              <a:sym typeface="Arial"/>
            </a:endParaRPr>
          </a:p>
          <a:p>
            <a:pPr indent="0" lvl="0" marL="0" rtl="0" algn="just">
              <a:lnSpc>
                <a:spcPct val="150000"/>
              </a:lnSpc>
              <a:spcBef>
                <a:spcPts val="280"/>
              </a:spcBef>
              <a:spcAft>
                <a:spcPts val="0"/>
              </a:spcAft>
              <a:buClr>
                <a:schemeClr val="dk1"/>
              </a:buClr>
              <a:buSzPts val="1330"/>
              <a:buFont typeface="Arial"/>
              <a:buNone/>
            </a:pPr>
            <a:r>
              <a:rPr lang="en-IN" sz="1400">
                <a:latin typeface="Arial"/>
                <a:ea typeface="Arial"/>
                <a:cs typeface="Arial"/>
                <a:sym typeface="Arial"/>
              </a:rPr>
              <a:t>It is the ratio of the observed support measure and expected support if X and Y are independent of each other. It has three possible values:</a:t>
            </a:r>
            <a:endParaRPr sz="1400">
              <a:latin typeface="Arial"/>
              <a:ea typeface="Arial"/>
              <a:cs typeface="Arial"/>
              <a:sym typeface="Arial"/>
            </a:endParaRPr>
          </a:p>
          <a:p>
            <a:pPr indent="0" lvl="0" marL="0" rtl="0" algn="just">
              <a:lnSpc>
                <a:spcPct val="150000"/>
              </a:lnSpc>
              <a:spcBef>
                <a:spcPts val="280"/>
              </a:spcBef>
              <a:spcAft>
                <a:spcPts val="0"/>
              </a:spcAft>
              <a:buClr>
                <a:schemeClr val="dk1"/>
              </a:buClr>
              <a:buSzPts val="1330"/>
              <a:buFont typeface="Arial"/>
              <a:buNone/>
            </a:pPr>
            <a:r>
              <a:t/>
            </a:r>
            <a:endParaRPr sz="1400">
              <a:latin typeface="Arial"/>
              <a:ea typeface="Arial"/>
              <a:cs typeface="Arial"/>
              <a:sym typeface="Arial"/>
            </a:endParaRPr>
          </a:p>
          <a:p>
            <a:pPr indent="-278765" lvl="0" marL="274320" rtl="0" algn="just">
              <a:lnSpc>
                <a:spcPct val="150000"/>
              </a:lnSpc>
              <a:spcBef>
                <a:spcPts val="280"/>
              </a:spcBef>
              <a:spcAft>
                <a:spcPts val="0"/>
              </a:spcAft>
              <a:buSzPts val="1400"/>
              <a:buChar char="⚫"/>
            </a:pPr>
            <a:r>
              <a:rPr lang="en-IN" sz="1400">
                <a:latin typeface="Arial"/>
                <a:ea typeface="Arial"/>
                <a:cs typeface="Arial"/>
                <a:sym typeface="Arial"/>
              </a:rPr>
              <a:t>If </a:t>
            </a:r>
            <a:r>
              <a:rPr b="1" lang="en-IN" sz="1400">
                <a:latin typeface="Arial"/>
                <a:ea typeface="Arial"/>
                <a:cs typeface="Arial"/>
                <a:sym typeface="Arial"/>
              </a:rPr>
              <a:t>Lift= 1</a:t>
            </a:r>
            <a:r>
              <a:rPr lang="en-IN" sz="1400">
                <a:latin typeface="Arial"/>
                <a:ea typeface="Arial"/>
                <a:cs typeface="Arial"/>
                <a:sym typeface="Arial"/>
              </a:rPr>
              <a:t>: The probability of occurrence of antecedent and consequent is independent of each other.</a:t>
            </a:r>
            <a:endParaRPr sz="1400">
              <a:latin typeface="Arial"/>
              <a:ea typeface="Arial"/>
              <a:cs typeface="Arial"/>
              <a:sym typeface="Arial"/>
            </a:endParaRPr>
          </a:p>
          <a:p>
            <a:pPr indent="-278765" lvl="0" marL="274320" rtl="0" algn="just">
              <a:lnSpc>
                <a:spcPct val="150000"/>
              </a:lnSpc>
              <a:spcBef>
                <a:spcPts val="280"/>
              </a:spcBef>
              <a:spcAft>
                <a:spcPts val="0"/>
              </a:spcAft>
              <a:buSzPts val="1400"/>
              <a:buChar char="⚫"/>
            </a:pPr>
            <a:r>
              <a:rPr b="1" lang="en-IN" sz="1400">
                <a:latin typeface="Arial"/>
                <a:ea typeface="Arial"/>
                <a:cs typeface="Arial"/>
                <a:sym typeface="Arial"/>
              </a:rPr>
              <a:t>Lift&gt;1</a:t>
            </a:r>
            <a:r>
              <a:rPr lang="en-IN" sz="1400">
                <a:latin typeface="Arial"/>
                <a:ea typeface="Arial"/>
                <a:cs typeface="Arial"/>
                <a:sym typeface="Arial"/>
              </a:rPr>
              <a:t>: It determines the degree to which the two itemsets are dependent to each other.</a:t>
            </a:r>
            <a:endParaRPr sz="1400">
              <a:latin typeface="Arial"/>
              <a:ea typeface="Arial"/>
              <a:cs typeface="Arial"/>
              <a:sym typeface="Arial"/>
            </a:endParaRPr>
          </a:p>
          <a:p>
            <a:pPr indent="-278765" lvl="0" marL="274320" rtl="0" algn="just">
              <a:lnSpc>
                <a:spcPct val="150000"/>
              </a:lnSpc>
              <a:spcBef>
                <a:spcPts val="280"/>
              </a:spcBef>
              <a:spcAft>
                <a:spcPts val="0"/>
              </a:spcAft>
              <a:buSzPts val="1400"/>
              <a:buChar char="⚫"/>
            </a:pPr>
            <a:r>
              <a:rPr b="1" lang="en-IN" sz="1400">
                <a:latin typeface="Arial"/>
                <a:ea typeface="Arial"/>
                <a:cs typeface="Arial"/>
                <a:sym typeface="Arial"/>
              </a:rPr>
              <a:t>Lift&lt;1</a:t>
            </a:r>
            <a:r>
              <a:rPr lang="en-IN" sz="1400">
                <a:latin typeface="Arial"/>
                <a:ea typeface="Arial"/>
                <a:cs typeface="Arial"/>
                <a:sym typeface="Arial"/>
              </a:rPr>
              <a:t>: It tells us that one item is a substitute for other items, which means one item has a negative effect on another.</a:t>
            </a:r>
            <a:endParaRPr sz="1400">
              <a:latin typeface="Arial"/>
              <a:ea typeface="Arial"/>
              <a:cs typeface="Arial"/>
              <a:sym typeface="Arial"/>
            </a:endParaRPr>
          </a:p>
        </p:txBody>
      </p:sp>
      <p:pic>
        <p:nvPicPr>
          <p:cNvPr id="683" name="Google Shape;683;g35f149c0570_0_76"/>
          <p:cNvPicPr preferRelativeResize="0"/>
          <p:nvPr/>
        </p:nvPicPr>
        <p:blipFill rotWithShape="1">
          <a:blip r:embed="rId3">
            <a:alphaModFix/>
          </a:blip>
          <a:srcRect b="0" l="0" r="59180" t="0"/>
          <a:stretch/>
        </p:blipFill>
        <p:spPr>
          <a:xfrm>
            <a:off x="1902250" y="4500475"/>
            <a:ext cx="4973150" cy="1928350"/>
          </a:xfrm>
          <a:prstGeom prst="rect">
            <a:avLst/>
          </a:prstGeom>
          <a:noFill/>
          <a:ln>
            <a:noFill/>
          </a:ln>
        </p:spPr>
      </p:pic>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7" name="Shape 687"/>
        <p:cNvGrpSpPr/>
        <p:nvPr/>
      </p:nvGrpSpPr>
      <p:grpSpPr>
        <a:xfrm>
          <a:off x="0" y="0"/>
          <a:ext cx="0" cy="0"/>
          <a:chOff x="0" y="0"/>
          <a:chExt cx="0" cy="0"/>
        </a:xfrm>
      </p:grpSpPr>
      <p:sp>
        <p:nvSpPr>
          <p:cNvPr id="688" name="Google Shape;688;p78"/>
          <p:cNvSpPr txBox="1"/>
          <p:nvPr>
            <p:ph idx="1" type="body"/>
          </p:nvPr>
        </p:nvSpPr>
        <p:spPr>
          <a:xfrm>
            <a:off x="390300" y="1745675"/>
            <a:ext cx="8363400" cy="4636800"/>
          </a:xfrm>
          <a:prstGeom prst="rect">
            <a:avLst/>
          </a:prstGeom>
          <a:noFill/>
          <a:ln>
            <a:noFill/>
          </a:ln>
        </p:spPr>
        <p:txBody>
          <a:bodyPr anchorCtr="0" anchor="t" bIns="45700" lIns="91425" spcFirstLastPara="1" rIns="91425" wrap="square" tIns="45700">
            <a:noAutofit/>
          </a:bodyPr>
          <a:lstStyle/>
          <a:p>
            <a:pPr indent="0" lvl="0" marL="0" rtl="0" algn="l">
              <a:spcBef>
                <a:spcPts val="481"/>
              </a:spcBef>
              <a:spcAft>
                <a:spcPts val="0"/>
              </a:spcAft>
              <a:buSzPts val="2470"/>
              <a:buNone/>
            </a:pPr>
            <a:r>
              <a:rPr lang="en-IN" sz="1600">
                <a:latin typeface="Arial"/>
                <a:ea typeface="Arial"/>
                <a:cs typeface="Arial"/>
                <a:sym typeface="Arial"/>
              </a:rPr>
              <a:t>The </a:t>
            </a:r>
            <a:r>
              <a:rPr b="1" lang="en-IN" sz="1600">
                <a:latin typeface="Arial"/>
                <a:ea typeface="Arial"/>
                <a:cs typeface="Arial"/>
                <a:sym typeface="Arial"/>
              </a:rPr>
              <a:t>Apriori algorithm</a:t>
            </a:r>
            <a:r>
              <a:rPr lang="en-IN" sz="1600">
                <a:latin typeface="Arial"/>
                <a:ea typeface="Arial"/>
                <a:cs typeface="Arial"/>
                <a:sym typeface="Arial"/>
              </a:rPr>
              <a:t> is a classic algorithm in </a:t>
            </a:r>
            <a:r>
              <a:rPr b="1" lang="en-IN" sz="1600">
                <a:latin typeface="Arial"/>
                <a:ea typeface="Arial"/>
                <a:cs typeface="Arial"/>
                <a:sym typeface="Arial"/>
              </a:rPr>
              <a:t>Association Rule Learning</a:t>
            </a:r>
            <a:r>
              <a:rPr lang="en-IN" sz="1600">
                <a:latin typeface="Arial"/>
                <a:ea typeface="Arial"/>
                <a:cs typeface="Arial"/>
                <a:sym typeface="Arial"/>
              </a:rPr>
              <a:t>. It is used to find </a:t>
            </a:r>
            <a:r>
              <a:rPr b="1" lang="en-IN" sz="1600">
                <a:latin typeface="Arial"/>
                <a:ea typeface="Arial"/>
                <a:cs typeface="Arial"/>
                <a:sym typeface="Arial"/>
              </a:rPr>
              <a:t>frequent itemsets</a:t>
            </a:r>
            <a:r>
              <a:rPr lang="en-IN" sz="1600">
                <a:latin typeface="Arial"/>
                <a:ea typeface="Arial"/>
                <a:cs typeface="Arial"/>
                <a:sym typeface="Arial"/>
              </a:rPr>
              <a:t> (collections of items that occur together often) and then generate </a:t>
            </a:r>
            <a:r>
              <a:rPr b="1" lang="en-IN" sz="1600">
                <a:latin typeface="Arial"/>
                <a:ea typeface="Arial"/>
                <a:cs typeface="Arial"/>
                <a:sym typeface="Arial"/>
              </a:rPr>
              <a:t>association rules</a:t>
            </a:r>
            <a:r>
              <a:rPr lang="en-IN" sz="1600">
                <a:latin typeface="Arial"/>
                <a:ea typeface="Arial"/>
                <a:cs typeface="Arial"/>
                <a:sym typeface="Arial"/>
              </a:rPr>
              <a:t> from them.</a:t>
            </a:r>
            <a:endParaRPr sz="1600">
              <a:latin typeface="Arial"/>
              <a:ea typeface="Arial"/>
              <a:cs typeface="Arial"/>
              <a:sym typeface="Arial"/>
            </a:endParaRPr>
          </a:p>
          <a:p>
            <a:pPr indent="0" lvl="0" marL="0" rtl="0" algn="l">
              <a:spcBef>
                <a:spcPts val="481"/>
              </a:spcBef>
              <a:spcAft>
                <a:spcPts val="0"/>
              </a:spcAft>
              <a:buSzPts val="2470"/>
              <a:buNone/>
            </a:pPr>
            <a:r>
              <a:t/>
            </a:r>
            <a:endParaRPr sz="1600">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IN" sz="1600">
                <a:latin typeface="Arial"/>
                <a:ea typeface="Arial"/>
                <a:cs typeface="Arial"/>
                <a:sym typeface="Arial"/>
              </a:rPr>
              <a:t>Association rule mining consists of 2 steps:</a:t>
            </a:r>
            <a:endParaRPr sz="1600">
              <a:latin typeface="Arial"/>
              <a:ea typeface="Arial"/>
              <a:cs typeface="Arial"/>
              <a:sym typeface="Arial"/>
            </a:endParaRPr>
          </a:p>
          <a:p>
            <a:pPr indent="0" lvl="0" marL="0" rtl="0" algn="l">
              <a:spcBef>
                <a:spcPts val="1000"/>
              </a:spcBef>
              <a:spcAft>
                <a:spcPts val="0"/>
              </a:spcAft>
              <a:buClr>
                <a:schemeClr val="dk1"/>
              </a:buClr>
              <a:buSzPts val="1100"/>
              <a:buFont typeface="Arial"/>
              <a:buNone/>
            </a:pPr>
            <a:r>
              <a:rPr lang="en-IN" sz="1600">
                <a:latin typeface="Arial"/>
                <a:ea typeface="Arial"/>
                <a:cs typeface="Arial"/>
                <a:sym typeface="Arial"/>
              </a:rPr>
              <a:t>1)Find all the frequent itemsets.</a:t>
            </a:r>
            <a:endParaRPr sz="1600">
              <a:latin typeface="Arial"/>
              <a:ea typeface="Arial"/>
              <a:cs typeface="Arial"/>
              <a:sym typeface="Arial"/>
            </a:endParaRPr>
          </a:p>
          <a:p>
            <a:pPr indent="0" lvl="0" marL="0" rtl="0" algn="l">
              <a:lnSpc>
                <a:spcPct val="150000"/>
              </a:lnSpc>
              <a:spcBef>
                <a:spcPts val="1000"/>
              </a:spcBef>
              <a:spcAft>
                <a:spcPts val="0"/>
              </a:spcAft>
              <a:buClr>
                <a:schemeClr val="dk1"/>
              </a:buClr>
              <a:buSzPts val="1100"/>
              <a:buFont typeface="Arial"/>
              <a:buNone/>
            </a:pPr>
            <a:r>
              <a:rPr lang="en-IN" sz="1600">
                <a:latin typeface="Arial"/>
                <a:ea typeface="Arial"/>
                <a:cs typeface="Arial"/>
                <a:sym typeface="Arial"/>
              </a:rPr>
              <a:t>2)Generate association rules from the above frequent itemsets.</a:t>
            </a:r>
            <a:endParaRPr sz="1600">
              <a:latin typeface="Arial"/>
              <a:ea typeface="Arial"/>
              <a:cs typeface="Arial"/>
              <a:sym typeface="Arial"/>
            </a:endParaRPr>
          </a:p>
          <a:p>
            <a:pPr indent="0" lvl="0" marL="0" rtl="0" algn="just">
              <a:lnSpc>
                <a:spcPct val="150000"/>
              </a:lnSpc>
              <a:spcBef>
                <a:spcPts val="1000"/>
              </a:spcBef>
              <a:spcAft>
                <a:spcPts val="0"/>
              </a:spcAft>
              <a:buClr>
                <a:schemeClr val="dk1"/>
              </a:buClr>
              <a:buSzPts val="1100"/>
              <a:buFont typeface="Arial"/>
              <a:buNone/>
            </a:pPr>
            <a:r>
              <a:rPr b="1" lang="en-IN" sz="1600">
                <a:latin typeface="Arial"/>
                <a:ea typeface="Arial"/>
                <a:cs typeface="Arial"/>
                <a:sym typeface="Arial"/>
              </a:rPr>
              <a:t>Why Frequent Itemset Mining?</a:t>
            </a:r>
            <a:endParaRPr b="1" sz="1600">
              <a:latin typeface="Arial"/>
              <a:ea typeface="Arial"/>
              <a:cs typeface="Arial"/>
              <a:sym typeface="Arial"/>
            </a:endParaRPr>
          </a:p>
          <a:p>
            <a:pPr indent="0" lvl="0" marL="0" rtl="0" algn="just">
              <a:spcBef>
                <a:spcPts val="1000"/>
              </a:spcBef>
              <a:spcAft>
                <a:spcPts val="1000"/>
              </a:spcAft>
              <a:buSzPts val="1100"/>
              <a:buNone/>
            </a:pPr>
            <a:r>
              <a:rPr lang="en-IN" sz="1600">
                <a:latin typeface="Arial"/>
                <a:ea typeface="Arial"/>
                <a:cs typeface="Arial"/>
                <a:sym typeface="Arial"/>
              </a:rPr>
              <a:t>Frequent itemset or pattern mining is broadly used because of its wide applications in mining association rules, correlations and graph patterns constraint that is based on frequent patterns, sequential patterns, and many other data mining tasks.</a:t>
            </a:r>
            <a:endParaRPr sz="1600">
              <a:latin typeface="Arial"/>
              <a:ea typeface="Arial"/>
              <a:cs typeface="Arial"/>
              <a:sym typeface="Arial"/>
            </a:endParaRPr>
          </a:p>
        </p:txBody>
      </p:sp>
      <p:sp>
        <p:nvSpPr>
          <p:cNvPr id="689" name="Google Shape;689;p78"/>
          <p:cNvSpPr txBox="1"/>
          <p:nvPr/>
        </p:nvSpPr>
        <p:spPr>
          <a:xfrm>
            <a:off x="992700" y="890225"/>
            <a:ext cx="3579300" cy="6003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296"/>
              </a:spcBef>
              <a:spcAft>
                <a:spcPts val="0"/>
              </a:spcAft>
              <a:buClr>
                <a:schemeClr val="dk1"/>
              </a:buClr>
              <a:buSzPts val="1520"/>
              <a:buFont typeface="Arial"/>
              <a:buNone/>
            </a:pPr>
            <a:r>
              <a:rPr lang="en-IN" sz="2700" u="sng">
                <a:solidFill>
                  <a:srgbClr val="FF00FF"/>
                </a:solidFill>
              </a:rPr>
              <a:t>Apriori Algorithm</a:t>
            </a:r>
            <a:endParaRPr sz="2700" u="sng">
              <a:solidFill>
                <a:srgbClr val="FF00FF"/>
              </a:solidFill>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79"/>
          <p:cNvSpPr txBox="1"/>
          <p:nvPr>
            <p:ph idx="1" type="body"/>
          </p:nvPr>
        </p:nvSpPr>
        <p:spPr>
          <a:xfrm>
            <a:off x="354300" y="1252700"/>
            <a:ext cx="8435400" cy="4610700"/>
          </a:xfrm>
          <a:prstGeom prst="rect">
            <a:avLst/>
          </a:prstGeom>
          <a:noFill/>
          <a:ln>
            <a:noFill/>
          </a:ln>
        </p:spPr>
        <p:txBody>
          <a:bodyPr anchorCtr="0" anchor="t" bIns="45700" lIns="91425" spcFirstLastPara="1" rIns="91425" wrap="square" tIns="45700">
            <a:normAutofit/>
          </a:bodyPr>
          <a:lstStyle/>
          <a:p>
            <a:pPr indent="0" lvl="0" marL="0" rtl="0" algn="l">
              <a:spcBef>
                <a:spcPts val="481"/>
              </a:spcBef>
              <a:spcAft>
                <a:spcPts val="0"/>
              </a:spcAft>
              <a:buSzPts val="2470"/>
              <a:buNone/>
            </a:pPr>
            <a:r>
              <a:rPr b="1" lang="en-IN" sz="1700">
                <a:latin typeface="Arial"/>
                <a:ea typeface="Arial"/>
                <a:cs typeface="Arial"/>
                <a:sym typeface="Arial"/>
              </a:rPr>
              <a:t>Here, apriori is used to find frequent itemsets.</a:t>
            </a:r>
            <a:endParaRPr b="1" sz="1700">
              <a:latin typeface="Arial"/>
              <a:ea typeface="Arial"/>
              <a:cs typeface="Arial"/>
              <a:sym typeface="Arial"/>
            </a:endParaRPr>
          </a:p>
          <a:p>
            <a:pPr indent="0" lvl="0" marL="0" rtl="0" algn="l">
              <a:spcBef>
                <a:spcPts val="481"/>
              </a:spcBef>
              <a:spcAft>
                <a:spcPts val="0"/>
              </a:spcAft>
              <a:buClr>
                <a:schemeClr val="dk1"/>
              </a:buClr>
              <a:buSzPts val="2470"/>
              <a:buFont typeface="Arial"/>
              <a:buNone/>
            </a:pPr>
            <a:r>
              <a:t/>
            </a:r>
            <a:endParaRPr b="1" sz="1700">
              <a:latin typeface="Arial"/>
              <a:ea typeface="Arial"/>
              <a:cs typeface="Arial"/>
              <a:sym typeface="Arial"/>
            </a:endParaRPr>
          </a:p>
          <a:p>
            <a:pPr indent="0" lvl="0" marL="0" rtl="0" algn="just">
              <a:spcBef>
                <a:spcPts val="0"/>
              </a:spcBef>
              <a:spcAft>
                <a:spcPts val="0"/>
              </a:spcAft>
              <a:buSzPts val="1100"/>
              <a:buNone/>
            </a:pPr>
            <a:r>
              <a:rPr lang="en-IN" sz="1700">
                <a:latin typeface="Arial"/>
                <a:ea typeface="Arial"/>
                <a:cs typeface="Arial"/>
                <a:sym typeface="Arial"/>
              </a:rPr>
              <a:t>Apriori algorithm was the first algorithm that was proposed for frequent itemset mining. It was later improved by </a:t>
            </a:r>
            <a:r>
              <a:rPr b="1" lang="en-IN" sz="1700">
                <a:latin typeface="Arial"/>
                <a:ea typeface="Arial"/>
                <a:cs typeface="Arial"/>
                <a:sym typeface="Arial"/>
              </a:rPr>
              <a:t>R Agarwal and R Srikant</a:t>
            </a:r>
            <a:r>
              <a:rPr lang="en-IN" sz="1700">
                <a:latin typeface="Arial"/>
                <a:ea typeface="Arial"/>
                <a:cs typeface="Arial"/>
                <a:sym typeface="Arial"/>
              </a:rPr>
              <a:t> and came to be known as Apriori. This algorithm uses two steps “join” and “prune” to reduce the search space. It is an iterative approach to discover the most frequent itemsets.</a:t>
            </a:r>
            <a:endParaRPr sz="1700">
              <a:latin typeface="Arial"/>
              <a:ea typeface="Arial"/>
              <a:cs typeface="Arial"/>
              <a:sym typeface="Arial"/>
            </a:endParaRPr>
          </a:p>
          <a:p>
            <a:pPr indent="0" lvl="0" marL="0" rtl="0" algn="just">
              <a:spcBef>
                <a:spcPts val="1000"/>
              </a:spcBef>
              <a:spcAft>
                <a:spcPts val="0"/>
              </a:spcAft>
              <a:buClr>
                <a:schemeClr val="dk1"/>
              </a:buClr>
              <a:buSzPts val="1100"/>
              <a:buFont typeface="Arial"/>
              <a:buNone/>
            </a:pPr>
            <a:r>
              <a:t/>
            </a:r>
            <a:endParaRPr sz="1700">
              <a:latin typeface="Arial"/>
              <a:ea typeface="Arial"/>
              <a:cs typeface="Arial"/>
              <a:sym typeface="Arial"/>
            </a:endParaRPr>
          </a:p>
          <a:p>
            <a:pPr indent="0" lvl="0" marL="0" rtl="0" algn="just">
              <a:spcBef>
                <a:spcPts val="1000"/>
              </a:spcBef>
              <a:spcAft>
                <a:spcPts val="0"/>
              </a:spcAft>
              <a:buClr>
                <a:schemeClr val="dk1"/>
              </a:buClr>
              <a:buSzPts val="1100"/>
              <a:buFont typeface="Arial"/>
              <a:buNone/>
            </a:pPr>
            <a:r>
              <a:rPr lang="en-IN" sz="1700">
                <a:latin typeface="Arial"/>
                <a:ea typeface="Arial"/>
                <a:cs typeface="Arial"/>
                <a:sym typeface="Arial"/>
              </a:rPr>
              <a:t>The steps followed in the Apriori Algorithm of data mining are:</a:t>
            </a:r>
            <a:endParaRPr sz="1700">
              <a:latin typeface="Arial"/>
              <a:ea typeface="Arial"/>
              <a:cs typeface="Arial"/>
              <a:sym typeface="Arial"/>
            </a:endParaRPr>
          </a:p>
          <a:p>
            <a:pPr indent="0" lvl="0" marL="0" rtl="0" algn="just">
              <a:spcBef>
                <a:spcPts val="1000"/>
              </a:spcBef>
              <a:spcAft>
                <a:spcPts val="0"/>
              </a:spcAft>
              <a:buClr>
                <a:schemeClr val="dk1"/>
              </a:buClr>
              <a:buSzPts val="1100"/>
              <a:buFont typeface="Arial"/>
              <a:buNone/>
            </a:pPr>
            <a:r>
              <a:rPr b="1" lang="en-IN" sz="1700">
                <a:latin typeface="Arial"/>
                <a:ea typeface="Arial"/>
                <a:cs typeface="Arial"/>
                <a:sym typeface="Arial"/>
              </a:rPr>
              <a:t>Join Step</a:t>
            </a:r>
            <a:r>
              <a:rPr lang="en-IN" sz="1700">
                <a:latin typeface="Arial"/>
                <a:ea typeface="Arial"/>
                <a:cs typeface="Arial"/>
                <a:sym typeface="Arial"/>
              </a:rPr>
              <a:t>: This step generates (K+1) itemset from K-itemsets by joining each item with itself.</a:t>
            </a:r>
            <a:endParaRPr sz="1700">
              <a:latin typeface="Arial"/>
              <a:ea typeface="Arial"/>
              <a:cs typeface="Arial"/>
              <a:sym typeface="Arial"/>
            </a:endParaRPr>
          </a:p>
          <a:p>
            <a:pPr indent="0" lvl="0" marL="0" rtl="0" algn="just">
              <a:spcBef>
                <a:spcPts val="1000"/>
              </a:spcBef>
              <a:spcAft>
                <a:spcPts val="1000"/>
              </a:spcAft>
              <a:buSzPts val="1100"/>
              <a:buNone/>
            </a:pPr>
            <a:r>
              <a:rPr b="1" lang="en-IN" sz="1700">
                <a:latin typeface="Arial"/>
                <a:ea typeface="Arial"/>
                <a:cs typeface="Arial"/>
                <a:sym typeface="Arial"/>
              </a:rPr>
              <a:t>Prune Step</a:t>
            </a:r>
            <a:r>
              <a:rPr lang="en-IN" sz="1700">
                <a:latin typeface="Arial"/>
                <a:ea typeface="Arial"/>
                <a:cs typeface="Arial"/>
                <a:sym typeface="Arial"/>
              </a:rPr>
              <a:t>: This step scans the count of each item in the database. If the candidate item does not meet minimum support, then it is regarded as infrequent and thus it is removed. This step is performed to reduce the size of the candidate itemsets.</a:t>
            </a:r>
            <a:endParaRPr b="1" sz="17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Flow">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Flow">
  <a:themeElements>
    <a:clrScheme name="Flow">
      <a:dk1>
        <a:srgbClr val="000000"/>
      </a:dk1>
      <a:lt1>
        <a:srgbClr val="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2021-12-11T03:58:01Z</dcterms:created>
  <dc:creator>Athira</dc:creator>
</cp:coreProperties>
</file>